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notesMaster" Target="notesMasters/notesMaster1.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أرقام التواصل العامة مستندة إلى صفحات Gov.om وشرطة عُمان السلطانية وهيئة الدفاع المدني والإسعاف. الرقم 9999 هو رقم الطوارئ للحالات العاجلة، وأرقام البلدية والمياه والكهرباء للبلاغات المبينة بجوارها وليست بديلًا عنه. تُتحقق صلاحية الأرقام قبل كل فعالية، وتُستكمل أرقام الاتصال المباشر بالموقع والجهات المتعاقدة، مع بيانات مسؤول الفعالية ومسؤول السلامة والجهة المشرفة ومشغل الموقع.</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hero_festival.png"/>
          <p:cNvPicPr>
            <a:picLocks noChangeAspect="1"/>
          </p:cNvPicPr>
          <p:nvPr/>
        </p:nvPicPr>
        <p:blipFill>
          <a:blip r:embed="rId2"/>
          <a:srcRect/>
          <a:stretch>
            <a:fillRect/>
          </a:stretch>
        </p:blipFill>
        <p:spPr>
          <a:xfrm>
            <a:off x="0" y="0"/>
            <a:ext cx="5074920" cy="6858000"/>
          </a:xfrm>
          <a:prstGeom prst="rect">
            <a:avLst/>
          </a:prstGeom>
        </p:spPr>
      </p:pic>
      <p:sp>
        <p:nvSpPr>
          <p:cNvPr id="4" name="Rectangle 3"/>
          <p:cNvSpPr/>
          <p:nvPr/>
        </p:nvSpPr>
        <p:spPr>
          <a:xfrm>
            <a:off x="5029200" y="0"/>
            <a:ext cx="64008" cy="685800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577840" y="804672"/>
            <a:ext cx="5989320" cy="292608"/>
          </a:xfrm>
          <a:prstGeom prst="rect">
            <a:avLst/>
          </a:prstGeom>
          <a:noFill/>
        </p:spPr>
        <p:txBody>
          <a:bodyPr wrap="square" anchor="t" lIns="0" rIns="0" tIns="0" bIns="0">
            <a:spAutoFit/>
          </a:bodyPr>
          <a:lstStyle/>
          <a:p>
            <a:pPr algn="r" rtl="1">
              <a:lnSpc>
                <a:spcPct val="122000"/>
              </a:lnSpc>
              <a:spcAft>
                <a:spcPts val="0"/>
              </a:spcAft>
            </a:pPr>
            <a:r>
              <a:rPr sz="1050" b="1" i="0">
                <a:solidFill>
                  <a:srgbClr val="E3CFA3"/>
                </a:solidFill>
                <a:latin typeface="Segoe UI"/>
                <a:cs typeface="Segoe UI"/>
                <a:ea typeface="Segoe UI"/>
              </a:rPr>
              <a:t>شركة ابن سلمان لتنظيم وإدارة المهرجانات والمعارض والحفلات</a:t>
            </a:r>
          </a:p>
        </p:txBody>
      </p:sp>
      <p:sp>
        <p:nvSpPr>
          <p:cNvPr id="6" name="TextBox 5"/>
          <p:cNvSpPr txBox="1"/>
          <p:nvPr/>
        </p:nvSpPr>
        <p:spPr>
          <a:xfrm>
            <a:off x="5577840" y="1316736"/>
            <a:ext cx="5989320" cy="310896"/>
          </a:xfrm>
          <a:prstGeom prst="rect">
            <a:avLst/>
          </a:prstGeom>
          <a:noFill/>
        </p:spPr>
        <p:txBody>
          <a:bodyPr wrap="square" anchor="t" lIns="0" rIns="0" tIns="0" bIns="0">
            <a:spAutoFit/>
          </a:bodyPr>
          <a:lstStyle/>
          <a:p>
            <a:pPr algn="r" rtl="1">
              <a:lnSpc>
                <a:spcPct val="122000"/>
              </a:lnSpc>
              <a:spcAft>
                <a:spcPts val="0"/>
              </a:spcAft>
            </a:pPr>
            <a:r>
              <a:rPr sz="1150" b="1" i="0">
                <a:solidFill>
                  <a:srgbClr val="A8C4B8"/>
                </a:solidFill>
                <a:latin typeface="Segoe UI"/>
                <a:cs typeface="Segoe UI"/>
                <a:ea typeface="Segoe UI"/>
              </a:rPr>
              <a:t>خطة تشغيلية · الإصدار الأول</a:t>
            </a:r>
          </a:p>
        </p:txBody>
      </p:sp>
      <p:sp>
        <p:nvSpPr>
          <p:cNvPr id="7" name="TextBox 6"/>
          <p:cNvSpPr txBox="1"/>
          <p:nvPr/>
        </p:nvSpPr>
        <p:spPr>
          <a:xfrm>
            <a:off x="5577840" y="1682496"/>
            <a:ext cx="5897880" cy="1188720"/>
          </a:xfrm>
          <a:prstGeom prst="rect">
            <a:avLst/>
          </a:prstGeom>
          <a:noFill/>
        </p:spPr>
        <p:txBody>
          <a:bodyPr wrap="square" anchor="t" lIns="0" rIns="0" tIns="0" bIns="0">
            <a:spAutoFit/>
          </a:bodyPr>
          <a:lstStyle/>
          <a:p>
            <a:pPr algn="r" rtl="1">
              <a:lnSpc>
                <a:spcPct val="102000"/>
              </a:lnSpc>
              <a:spcAft>
                <a:spcPts val="0"/>
              </a:spcAft>
            </a:pPr>
            <a:r>
              <a:rPr sz="3400" b="1" i="0">
                <a:solidFill>
                  <a:srgbClr val="FFFFFF"/>
                </a:solidFill>
                <a:latin typeface="Segoe UI"/>
                <a:cs typeface="Segoe UI"/>
                <a:ea typeface="Segoe UI"/>
              </a:rPr>
              <a:t>خطة الأمن والسلامة لمسرح الطفل بمهرجان صحار</a:t>
            </a:r>
          </a:p>
        </p:txBody>
      </p:sp>
      <p:sp>
        <p:nvSpPr>
          <p:cNvPr id="8" name="Rectangle 7"/>
          <p:cNvSpPr/>
          <p:nvPr/>
        </p:nvSpPr>
        <p:spPr>
          <a:xfrm>
            <a:off x="10241280" y="3145536"/>
            <a:ext cx="1325880"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77840" y="3401568"/>
            <a:ext cx="5897880" cy="868680"/>
          </a:xfrm>
          <a:prstGeom prst="rect">
            <a:avLst/>
          </a:prstGeom>
          <a:noFill/>
        </p:spPr>
        <p:txBody>
          <a:bodyPr wrap="square" anchor="t" lIns="0" rIns="0" tIns="0" bIns="0">
            <a:spAutoFit/>
          </a:bodyPr>
          <a:lstStyle/>
          <a:p>
            <a:pPr algn="r" rtl="1">
              <a:lnSpc>
                <a:spcPct val="145000"/>
              </a:lnSpc>
              <a:spcAft>
                <a:spcPts val="0"/>
              </a:spcAft>
            </a:pPr>
            <a:r>
              <a:rPr sz="1300" b="0" i="0">
                <a:solidFill>
                  <a:srgbClr val="E4DCCB"/>
                </a:solidFill>
                <a:latin typeface="Segoe UI"/>
                <a:cs typeface="Segoe UI"/>
                <a:ea typeface="Segoe UI"/>
              </a:rPr>
              <a:t>مسرح الطفل · مهرجان صحار</a:t>
            </a:r>
          </a:p>
          <a:p>
            <a:pPr algn="r" rtl="1">
              <a:lnSpc>
                <a:spcPct val="145000"/>
              </a:lnSpc>
              <a:spcAft>
                <a:spcPts val="0"/>
              </a:spcAft>
            </a:pPr>
            <a:r>
              <a:rPr sz="1300" b="0" i="0">
                <a:solidFill>
                  <a:srgbClr val="E4DCCB"/>
                </a:solidFill>
                <a:latin typeface="Segoe UI"/>
                <a:cs typeface="Segoe UI"/>
                <a:ea typeface="Segoe UI"/>
              </a:rPr>
              <a:t>إطار وقائي واستجابة يشمل الجمهور والعاملين والمقاولين والمرافق</a:t>
            </a:r>
          </a:p>
        </p:txBody>
      </p:sp>
      <p:sp>
        <p:nvSpPr>
          <p:cNvPr id="10" name="Rectangle 9"/>
          <p:cNvSpPr/>
          <p:nvPr/>
        </p:nvSpPr>
        <p:spPr>
          <a:xfrm>
            <a:off x="5577840" y="5248656"/>
            <a:ext cx="5989320" cy="9144"/>
          </a:xfrm>
          <a:prstGeom prst="rect">
            <a:avLst/>
          </a:prstGeom>
          <a:solidFill>
            <a:srgbClr val="2C4E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77840" y="5449824"/>
            <a:ext cx="5897880" cy="868680"/>
          </a:xfrm>
          <a:prstGeom prst="rect">
            <a:avLst/>
          </a:prstGeom>
          <a:noFill/>
        </p:spPr>
        <p:txBody>
          <a:bodyPr wrap="square" anchor="t" lIns="0" rIns="0" tIns="0" bIns="0">
            <a:spAutoFit/>
          </a:bodyPr>
          <a:lstStyle/>
          <a:p>
            <a:pPr algn="r" rtl="1">
              <a:lnSpc>
                <a:spcPct val="145000"/>
              </a:lnSpc>
              <a:spcAft>
                <a:spcPts val="0"/>
              </a:spcAft>
            </a:pPr>
            <a:r>
              <a:rPr sz="1100" b="1" i="0">
                <a:solidFill>
                  <a:srgbClr val="E3CFA3"/>
                </a:solidFill>
                <a:latin typeface="Segoe UI"/>
                <a:cs typeface="Segoe UI"/>
                <a:ea typeface="Segoe UI"/>
              </a:rPr>
              <a:t>توقيع اتفاقية شراكة بين شركة ابن سلمان و الشركة الوطنية المتكاملة للامن و السلامة</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02</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دليل العرض</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محتويات الخطة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698480" y="2084831"/>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01</a:t>
            </a:r>
          </a:p>
        </p:txBody>
      </p:sp>
      <p:sp>
        <p:nvSpPr>
          <p:cNvPr id="10" name="TextBox 9"/>
          <p:cNvSpPr txBox="1"/>
          <p:nvPr/>
        </p:nvSpPr>
        <p:spPr>
          <a:xfrm>
            <a:off x="5623560" y="2084831"/>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الإطار العام والمسؤوليات</a:t>
            </a:r>
          </a:p>
        </p:txBody>
      </p:sp>
      <p:sp>
        <p:nvSpPr>
          <p:cNvPr id="11" name="TextBox 10"/>
          <p:cNvSpPr txBox="1"/>
          <p:nvPr/>
        </p:nvSpPr>
        <p:spPr>
          <a:xfrm>
            <a:off x="5623560" y="2377439"/>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الهدف والنطاق والمبادئ ومن يحمل ماذا</a:t>
            </a:r>
          </a:p>
        </p:txBody>
      </p:sp>
      <p:sp>
        <p:nvSpPr>
          <p:cNvPr id="12" name="Rectangle 11"/>
          <p:cNvSpPr/>
          <p:nvPr/>
        </p:nvSpPr>
        <p:spPr>
          <a:xfrm>
            <a:off x="5623560" y="2761487"/>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698480" y="2871215"/>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02</a:t>
            </a:r>
          </a:p>
        </p:txBody>
      </p:sp>
      <p:sp>
        <p:nvSpPr>
          <p:cNvPr id="14" name="TextBox 13"/>
          <p:cNvSpPr txBox="1"/>
          <p:nvPr/>
        </p:nvSpPr>
        <p:spPr>
          <a:xfrm>
            <a:off x="5623560" y="2871215"/>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تقييم المخاطر وسجلاتها</a:t>
            </a:r>
          </a:p>
        </p:txBody>
      </p:sp>
      <p:sp>
        <p:nvSpPr>
          <p:cNvPr id="15" name="TextBox 14"/>
          <p:cNvSpPr txBox="1"/>
          <p:nvPr/>
        </p:nvSpPr>
        <p:spPr>
          <a:xfrm>
            <a:off x="5623560" y="3163823"/>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قبل الفعالية وأثناءها وبعد التفكيك</a:t>
            </a:r>
          </a:p>
        </p:txBody>
      </p:sp>
      <p:sp>
        <p:nvSpPr>
          <p:cNvPr id="16" name="Rectangle 15"/>
          <p:cNvSpPr/>
          <p:nvPr/>
        </p:nvSpPr>
        <p:spPr>
          <a:xfrm>
            <a:off x="5623560" y="3547872"/>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698480" y="3657600"/>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03</a:t>
            </a:r>
          </a:p>
        </p:txBody>
      </p:sp>
      <p:sp>
        <p:nvSpPr>
          <p:cNvPr id="18" name="TextBox 17"/>
          <p:cNvSpPr txBox="1"/>
          <p:nvPr/>
        </p:nvSpPr>
        <p:spPr>
          <a:xfrm>
            <a:off x="5623560" y="3657600"/>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الحشود والسعة والحركة</a:t>
            </a:r>
          </a:p>
        </p:txBody>
      </p:sp>
      <p:sp>
        <p:nvSpPr>
          <p:cNvPr id="19" name="TextBox 18"/>
          <p:cNvSpPr txBox="1"/>
          <p:nvPr/>
        </p:nvSpPr>
        <p:spPr>
          <a:xfrm>
            <a:off x="5623560" y="3950208"/>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السعة المعتمدة والدخول والطوابير والمخارج</a:t>
            </a:r>
          </a:p>
        </p:txBody>
      </p:sp>
      <p:sp>
        <p:nvSpPr>
          <p:cNvPr id="20" name="Rectangle 19"/>
          <p:cNvSpPr/>
          <p:nvPr/>
        </p:nvSpPr>
        <p:spPr>
          <a:xfrm>
            <a:off x="5623560" y="4334256"/>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698480" y="4443983"/>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04</a:t>
            </a:r>
          </a:p>
        </p:txBody>
      </p:sp>
      <p:sp>
        <p:nvSpPr>
          <p:cNvPr id="22" name="TextBox 21"/>
          <p:cNvSpPr txBox="1"/>
          <p:nvPr/>
        </p:nvSpPr>
        <p:spPr>
          <a:xfrm>
            <a:off x="5623560" y="4443983"/>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المنصات والهياكل المؤقتة</a:t>
            </a:r>
          </a:p>
        </p:txBody>
      </p:sp>
      <p:sp>
        <p:nvSpPr>
          <p:cNvPr id="23" name="TextBox 22"/>
          <p:cNvSpPr txBox="1"/>
          <p:nvPr/>
        </p:nvSpPr>
        <p:spPr>
          <a:xfrm>
            <a:off x="5623560" y="4736592"/>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المنصة والأبراج والمقاعد والحواجز والكواليس</a:t>
            </a:r>
          </a:p>
        </p:txBody>
      </p:sp>
      <p:sp>
        <p:nvSpPr>
          <p:cNvPr id="24" name="Rectangle 23"/>
          <p:cNvSpPr/>
          <p:nvPr/>
        </p:nvSpPr>
        <p:spPr>
          <a:xfrm>
            <a:off x="5623560" y="5120640"/>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698480" y="5230368"/>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05</a:t>
            </a:r>
          </a:p>
        </p:txBody>
      </p:sp>
      <p:sp>
        <p:nvSpPr>
          <p:cNvPr id="26" name="TextBox 25"/>
          <p:cNvSpPr txBox="1"/>
          <p:nvPr/>
        </p:nvSpPr>
        <p:spPr>
          <a:xfrm>
            <a:off x="5623560" y="5230368"/>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الكهرباء والإضاءة والصوت</a:t>
            </a:r>
          </a:p>
        </p:txBody>
      </p:sp>
      <p:sp>
        <p:nvSpPr>
          <p:cNvPr id="27" name="TextBox 26"/>
          <p:cNvSpPr txBox="1"/>
          <p:nvPr/>
        </p:nvSpPr>
        <p:spPr>
          <a:xfrm>
            <a:off x="5623560" y="5522976"/>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التمديدات والتوزيع والمولدات والتعليق</a:t>
            </a:r>
          </a:p>
        </p:txBody>
      </p:sp>
      <p:sp>
        <p:nvSpPr>
          <p:cNvPr id="28" name="TextBox 27"/>
          <p:cNvSpPr txBox="1"/>
          <p:nvPr/>
        </p:nvSpPr>
        <p:spPr>
          <a:xfrm>
            <a:off x="5760720" y="2084831"/>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06</a:t>
            </a:r>
          </a:p>
        </p:txBody>
      </p:sp>
      <p:sp>
        <p:nvSpPr>
          <p:cNvPr id="29" name="TextBox 28"/>
          <p:cNvSpPr txBox="1"/>
          <p:nvPr/>
        </p:nvSpPr>
        <p:spPr>
          <a:xfrm>
            <a:off x="685800" y="2084831"/>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الحريق والاستجابة الطبية والإخلاء</a:t>
            </a:r>
          </a:p>
        </p:txBody>
      </p:sp>
      <p:sp>
        <p:nvSpPr>
          <p:cNvPr id="30" name="TextBox 29"/>
          <p:cNvSpPr txBox="1"/>
          <p:nvPr/>
        </p:nvSpPr>
        <p:spPr>
          <a:xfrm>
            <a:off x="685800" y="2377439"/>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الوقاية والجاهزية والإخلاء والتنسيق</a:t>
            </a:r>
          </a:p>
        </p:txBody>
      </p:sp>
      <p:sp>
        <p:nvSpPr>
          <p:cNvPr id="31" name="Rectangle 30"/>
          <p:cNvSpPr/>
          <p:nvPr/>
        </p:nvSpPr>
        <p:spPr>
          <a:xfrm>
            <a:off x="685800" y="2761487"/>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760720" y="2871215"/>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07</a:t>
            </a:r>
          </a:p>
        </p:txBody>
      </p:sp>
      <p:sp>
        <p:nvSpPr>
          <p:cNvPr id="33" name="TextBox 32"/>
          <p:cNvSpPr txBox="1"/>
          <p:nvPr/>
        </p:nvSpPr>
        <p:spPr>
          <a:xfrm>
            <a:off x="685800" y="2871215"/>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الطقس والموقع والمركبات</a:t>
            </a:r>
          </a:p>
        </p:txBody>
      </p:sp>
      <p:sp>
        <p:nvSpPr>
          <p:cNvPr id="34" name="TextBox 33"/>
          <p:cNvSpPr txBox="1"/>
          <p:nvPr/>
        </p:nvSpPr>
        <p:spPr>
          <a:xfrm>
            <a:off x="685800" y="3163823"/>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الرياح والحرارة والأمطار والتحميل والتنزيل</a:t>
            </a:r>
          </a:p>
        </p:txBody>
      </p:sp>
      <p:sp>
        <p:nvSpPr>
          <p:cNvPr id="35" name="Rectangle 34"/>
          <p:cNvSpPr/>
          <p:nvPr/>
        </p:nvSpPr>
        <p:spPr>
          <a:xfrm>
            <a:off x="685800" y="3547872"/>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5760720" y="3657600"/>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08</a:t>
            </a:r>
          </a:p>
        </p:txBody>
      </p:sp>
      <p:sp>
        <p:nvSpPr>
          <p:cNvPr id="37" name="TextBox 36"/>
          <p:cNvSpPr txBox="1"/>
          <p:nvPr/>
        </p:nvSpPr>
        <p:spPr>
          <a:xfrm>
            <a:off x="685800" y="3657600"/>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العاملون والمقاولون والتدريب</a:t>
            </a:r>
          </a:p>
        </p:txBody>
      </p:sp>
      <p:sp>
        <p:nvSpPr>
          <p:cNvPr id="38" name="TextBox 37"/>
          <p:cNvSpPr txBox="1"/>
          <p:nvPr/>
        </p:nvSpPr>
        <p:spPr>
          <a:xfrm>
            <a:off x="685800" y="3950208"/>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معدات الوقاية والتصاريح والكفاءة</a:t>
            </a:r>
          </a:p>
        </p:txBody>
      </p:sp>
      <p:sp>
        <p:nvSpPr>
          <p:cNvPr id="39" name="Rectangle 38"/>
          <p:cNvSpPr/>
          <p:nvPr/>
        </p:nvSpPr>
        <p:spPr>
          <a:xfrm>
            <a:off x="685800" y="4334256"/>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0720" y="4443983"/>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09</a:t>
            </a:r>
          </a:p>
        </p:txBody>
      </p:sp>
      <p:sp>
        <p:nvSpPr>
          <p:cNvPr id="41" name="TextBox 40"/>
          <p:cNvSpPr txBox="1"/>
          <p:nvPr/>
        </p:nvSpPr>
        <p:spPr>
          <a:xfrm>
            <a:off x="685800" y="4443983"/>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الفئات التي تحتاج إلى مساعدة</a:t>
            </a:r>
          </a:p>
        </p:txBody>
      </p:sp>
      <p:sp>
        <p:nvSpPr>
          <p:cNvPr id="42" name="TextBox 41"/>
          <p:cNvSpPr txBox="1"/>
          <p:nvPr/>
        </p:nvSpPr>
        <p:spPr>
          <a:xfrm>
            <a:off x="685800" y="4736592"/>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حماية الأطفال وذوي الاحتياجات</a:t>
            </a:r>
          </a:p>
        </p:txBody>
      </p:sp>
      <p:sp>
        <p:nvSpPr>
          <p:cNvPr id="43" name="Rectangle 42"/>
          <p:cNvSpPr/>
          <p:nvPr/>
        </p:nvSpPr>
        <p:spPr>
          <a:xfrm>
            <a:off x="685800" y="5120640"/>
            <a:ext cx="5074920"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5760720" y="5230368"/>
            <a:ext cx="502920" cy="365760"/>
          </a:xfrm>
          <a:prstGeom prst="rect">
            <a:avLst/>
          </a:prstGeom>
          <a:noFill/>
        </p:spPr>
        <p:txBody>
          <a:bodyPr wrap="square" anchor="t" lIns="0" rIns="0" tIns="0" bIns="0">
            <a:spAutoFit/>
          </a:bodyPr>
          <a:lstStyle/>
          <a:p>
            <a:pPr algn="l" rtl="1">
              <a:lnSpc>
                <a:spcPct val="122000"/>
              </a:lnSpc>
              <a:spcAft>
                <a:spcPts val="0"/>
              </a:spcAft>
            </a:pPr>
            <a:r>
              <a:rPr sz="1300" b="1" i="0">
                <a:solidFill>
                  <a:srgbClr val="C2A15A"/>
                </a:solidFill>
                <a:latin typeface="Segoe UI"/>
                <a:cs typeface="Segoe UI"/>
                <a:ea typeface="Segoe UI"/>
              </a:rPr>
              <a:t>10</a:t>
            </a:r>
          </a:p>
        </p:txBody>
      </p:sp>
      <p:sp>
        <p:nvSpPr>
          <p:cNvPr id="45" name="TextBox 44"/>
          <p:cNvSpPr txBox="1"/>
          <p:nvPr/>
        </p:nvSpPr>
        <p:spPr>
          <a:xfrm>
            <a:off x="685800" y="5230368"/>
            <a:ext cx="4892040" cy="292608"/>
          </a:xfrm>
          <a:prstGeom prst="rect">
            <a:avLst/>
          </a:prstGeom>
          <a:noFill/>
        </p:spPr>
        <p:txBody>
          <a:bodyPr wrap="square" anchor="t" lIns="0" rIns="0" tIns="0" bIns="0">
            <a:spAutoFit/>
          </a:bodyPr>
          <a:lstStyle/>
          <a:p>
            <a:pPr algn="r" rtl="1">
              <a:lnSpc>
                <a:spcPct val="122000"/>
              </a:lnSpc>
              <a:spcAft>
                <a:spcPts val="0"/>
              </a:spcAft>
            </a:pPr>
            <a:r>
              <a:rPr sz="1300" b="1" i="0">
                <a:solidFill>
                  <a:srgbClr val="12302E"/>
                </a:solidFill>
                <a:latin typeface="Segoe UI"/>
                <a:cs typeface="Segoe UI"/>
                <a:ea typeface="Segoe UI"/>
              </a:rPr>
              <a:t>التوثيق والمراجعة</a:t>
            </a:r>
          </a:p>
        </p:txBody>
      </p:sp>
      <p:sp>
        <p:nvSpPr>
          <p:cNvPr id="46" name="TextBox 45"/>
          <p:cNvSpPr txBox="1"/>
          <p:nvPr/>
        </p:nvSpPr>
        <p:spPr>
          <a:xfrm>
            <a:off x="685800" y="5522976"/>
            <a:ext cx="4892040" cy="274320"/>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قوائم الفحص والسجلات والمؤشرات</a:t>
            </a:r>
          </a:p>
        </p:txBody>
      </p:sp>
      <p:sp>
        <p:nvSpPr>
          <p:cNvPr id="47" name="Rectangle 46"/>
          <p:cNvSpPr/>
          <p:nvPr/>
        </p:nvSpPr>
        <p:spPr>
          <a:xfrm>
            <a:off x="685800" y="6144768"/>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923544" y="6163055"/>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تُقرأ الخطة بالترتيب، ويُخصَّص كل قسم منها بحسب نوع الفعالية وحجمها وطبيعة الموقع.</a:t>
            </a:r>
          </a:p>
        </p:txBody>
      </p:sp>
      <p:sp>
        <p:nvSpPr>
          <p:cNvPr id="49" name="Rounded Rectangle 48"/>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0" name="Picture 49"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stage_rig.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01</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الإطار العام والمسؤوليات</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الهدف والنطاق والمبادئ ومن يحمل ماذا في كل فعالية</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04</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لماذا هذه الخطة</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الهدف ونطاق التطبيق</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144768" y="2103120"/>
            <a:ext cx="5358384" cy="3840480"/>
          </a:xfrm>
          <a:prstGeom prst="roundRect">
            <a:avLst>
              <a:gd name="adj" fmla="val 35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2103120"/>
            <a:ext cx="5358384" cy="50292"/>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19088" y="2322576"/>
            <a:ext cx="4809744" cy="310896"/>
          </a:xfrm>
          <a:prstGeom prst="rect">
            <a:avLst/>
          </a:prstGeom>
          <a:noFill/>
        </p:spPr>
        <p:txBody>
          <a:bodyPr wrap="square" anchor="t" lIns="0" rIns="0" tIns="0" bIns="0">
            <a:spAutoFit/>
          </a:bodyPr>
          <a:lstStyle/>
          <a:p>
            <a:pPr algn="r" rtl="1">
              <a:lnSpc>
                <a:spcPct val="122000"/>
              </a:lnSpc>
              <a:spcAft>
                <a:spcPts val="0"/>
              </a:spcAft>
            </a:pPr>
            <a:r>
              <a:rPr sz="1250" b="1" i="0">
                <a:solidFill>
                  <a:srgbClr val="4E7A6C"/>
                </a:solidFill>
                <a:latin typeface="Segoe UI"/>
                <a:cs typeface="Segoe UI"/>
                <a:ea typeface="Segoe UI"/>
              </a:rPr>
              <a:t>الهدف العام</a:t>
            </a:r>
          </a:p>
        </p:txBody>
      </p:sp>
      <p:sp>
        <p:nvSpPr>
          <p:cNvPr id="12" name="TextBox 11"/>
          <p:cNvSpPr txBox="1"/>
          <p:nvPr/>
        </p:nvSpPr>
        <p:spPr>
          <a:xfrm>
            <a:off x="6400800" y="2761487"/>
            <a:ext cx="4846320" cy="2971800"/>
          </a:xfrm>
          <a:prstGeom prst="rect">
            <a:avLst/>
          </a:prstGeom>
          <a:noFill/>
        </p:spPr>
        <p:txBody>
          <a:bodyPr wrap="square" lIns="0" rIns="0" tIns="0" bIns="0">
            <a:spAutoFit/>
          </a:bodyPr>
          <a:lstStyle/>
          <a:p>
            <a:pPr algn="r" rtl="1" marR="260000" indent="-260000">
              <a:lnSpc>
                <a:spcPct val="130000"/>
              </a:lnSpc>
              <a:spcAft>
                <a:spcPts val="900"/>
              </a:spcAft>
              <a:buClr>
                <a:srgbClr val="6E9C8E"/>
              </a:buClr>
              <a:buFont typeface="Arial"/>
              <a:buChar char="▪"/>
            </a:pPr>
            <a:r>
              <a:rPr sz="1150" b="0" i="0">
                <a:solidFill>
                  <a:srgbClr val="12302E"/>
                </a:solidFill>
                <a:latin typeface="Segoe UI"/>
                <a:cs typeface="Segoe UI"/>
                <a:ea typeface="Segoe UI"/>
              </a:rPr>
              <a:t>حماية الجمهور والعاملين والمقاولين والعارضين من الإصابة خلال جميع مراحل الفعالية.</a:t>
            </a:r>
          </a:p>
          <a:p>
            <a:pPr algn="r" rtl="1" marR="260000" indent="-260000">
              <a:lnSpc>
                <a:spcPct val="130000"/>
              </a:lnSpc>
              <a:spcAft>
                <a:spcPts val="900"/>
              </a:spcAft>
              <a:buClr>
                <a:srgbClr val="6E9C8E"/>
              </a:buClr>
              <a:buFont typeface="Arial"/>
              <a:buChar char="▪"/>
            </a:pPr>
            <a:r>
              <a:rPr sz="1150" b="0" i="0">
                <a:solidFill>
                  <a:srgbClr val="12302E"/>
                </a:solidFill>
                <a:latin typeface="Segoe UI"/>
                <a:cs typeface="Segoe UI"/>
                <a:ea typeface="Segoe UI"/>
              </a:rPr>
              <a:t>توفير إطار موحّد يُطبَّق على كل فعالية، ثم يُخصَّص بحسب الموقع ونوع الحدث وحجم الحضور.</a:t>
            </a:r>
          </a:p>
          <a:p>
            <a:pPr algn="r" rtl="1" marR="260000" indent="-260000">
              <a:lnSpc>
                <a:spcPct val="130000"/>
              </a:lnSpc>
              <a:spcAft>
                <a:spcPts val="900"/>
              </a:spcAft>
              <a:buClr>
                <a:srgbClr val="6E9C8E"/>
              </a:buClr>
              <a:buFont typeface="Arial"/>
              <a:buChar char="▪"/>
            </a:pPr>
            <a:r>
              <a:rPr sz="1150" b="0" i="0">
                <a:solidFill>
                  <a:srgbClr val="12302E"/>
                </a:solidFill>
                <a:latin typeface="Segoe UI"/>
                <a:cs typeface="Segoe UI"/>
                <a:ea typeface="Segoe UI"/>
              </a:rPr>
              <a:t>ضمان استجابة منظمة وسريعة تحدّ من التوقف والفوضى عند أي طارئ.</a:t>
            </a:r>
          </a:p>
          <a:p>
            <a:pPr algn="r" rtl="1" marR="260000" indent="-260000">
              <a:lnSpc>
                <a:spcPct val="130000"/>
              </a:lnSpc>
              <a:spcAft>
                <a:spcPts val="900"/>
              </a:spcAft>
              <a:buClr>
                <a:srgbClr val="6E9C8E"/>
              </a:buClr>
              <a:buFont typeface="Arial"/>
              <a:buChar char="▪"/>
            </a:pPr>
            <a:r>
              <a:rPr sz="1150" b="0" i="0">
                <a:solidFill>
                  <a:srgbClr val="12302E"/>
                </a:solidFill>
                <a:latin typeface="Segoe UI"/>
                <a:cs typeface="Segoe UI"/>
                <a:ea typeface="Segoe UI"/>
              </a:rPr>
              <a:t>الالتزام بمتطلبات الجهات المختصة والتراخيص والموافقات قبل بدء التشغيل.</a:t>
            </a:r>
          </a:p>
          <a:p>
            <a:pPr algn="r" rtl="1" marR="260000" indent="-260000">
              <a:lnSpc>
                <a:spcPct val="130000"/>
              </a:lnSpc>
              <a:spcAft>
                <a:spcPts val="900"/>
              </a:spcAft>
              <a:buClr>
                <a:srgbClr val="6E9C8E"/>
              </a:buClr>
              <a:buFont typeface="Arial"/>
              <a:buChar char="▪"/>
            </a:pPr>
            <a:r>
              <a:rPr sz="1150" b="0" i="0">
                <a:solidFill>
                  <a:srgbClr val="12302E"/>
                </a:solidFill>
                <a:latin typeface="Segoe UI"/>
                <a:cs typeface="Segoe UI"/>
                <a:ea typeface="Segoe UI"/>
              </a:rPr>
              <a:t>توثيق الفحوص والقرارات والحوادث بما يسمح بالمراجعة والتحسين.</a:t>
            </a:r>
          </a:p>
        </p:txBody>
      </p:sp>
      <p:sp>
        <p:nvSpPr>
          <p:cNvPr id="13" name="Rounded Rectangle 12"/>
          <p:cNvSpPr/>
          <p:nvPr/>
        </p:nvSpPr>
        <p:spPr>
          <a:xfrm>
            <a:off x="685800" y="2103120"/>
            <a:ext cx="5321808" cy="3840480"/>
          </a:xfrm>
          <a:prstGeom prst="roundRect">
            <a:avLst>
              <a:gd name="adj" fmla="val 35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85800" y="2103120"/>
            <a:ext cx="5321808"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60120" y="2322576"/>
            <a:ext cx="4773168" cy="310896"/>
          </a:xfrm>
          <a:prstGeom prst="rect">
            <a:avLst/>
          </a:prstGeom>
          <a:noFill/>
        </p:spPr>
        <p:txBody>
          <a:bodyPr wrap="square" anchor="t" lIns="0" rIns="0" tIns="0" bIns="0">
            <a:spAutoFit/>
          </a:bodyPr>
          <a:lstStyle/>
          <a:p>
            <a:pPr algn="r" rtl="1">
              <a:lnSpc>
                <a:spcPct val="122000"/>
              </a:lnSpc>
              <a:spcAft>
                <a:spcPts val="0"/>
              </a:spcAft>
            </a:pPr>
            <a:r>
              <a:rPr sz="1250" b="1" i="0">
                <a:solidFill>
                  <a:srgbClr val="C2A15A"/>
                </a:solidFill>
                <a:latin typeface="Segoe UI"/>
                <a:cs typeface="Segoe UI"/>
                <a:ea typeface="Segoe UI"/>
              </a:rPr>
              <a:t>نطاق التطبيق</a:t>
            </a:r>
          </a:p>
        </p:txBody>
      </p:sp>
      <p:sp>
        <p:nvSpPr>
          <p:cNvPr id="16" name="TextBox 15"/>
          <p:cNvSpPr txBox="1"/>
          <p:nvPr/>
        </p:nvSpPr>
        <p:spPr>
          <a:xfrm>
            <a:off x="941832" y="2761487"/>
            <a:ext cx="4809744" cy="2971800"/>
          </a:xfrm>
          <a:prstGeom prst="rect">
            <a:avLst/>
          </a:prstGeom>
          <a:noFill/>
        </p:spPr>
        <p:txBody>
          <a:bodyPr wrap="square" lIns="0" rIns="0" tIns="0" bIns="0">
            <a:spAutoFit/>
          </a:bodyPr>
          <a:lstStyle/>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المهرجانات والحفلات، داخلية كانت أو خارجية، التي تنظمها الشركة أو تديرها.</a:t>
            </a:r>
          </a:p>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المعارض والمؤتمرات وأجنحة العارضين والمناطق التجارية المصاحبة.</a:t>
            </a:r>
          </a:p>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مراحل ما قبل التنصيب والتنصيب والتشغيل ثم التفكيك وإعادة الموقع.</a:t>
            </a:r>
          </a:p>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المناطق المساندة: الكواليس، مناطق الخدمة، نقاط التحميل ومواقف التشغيل.</a:t>
            </a:r>
          </a:p>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المقاولون والموردون والفنانون والفرق العاملة داخل الموقع.</a:t>
            </a:r>
          </a:p>
          <a:p>
            <a:pPr algn="r" rtl="1" marR="260000" indent="-260000">
              <a:lnSpc>
                <a:spcPct val="130000"/>
              </a:lnSpc>
              <a:spcAft>
                <a:spcPts val="900"/>
              </a:spcAft>
              <a:buClr>
                <a:srgbClr val="C2A15A"/>
              </a:buClr>
              <a:buFont typeface="Arial"/>
              <a:buChar char="▪"/>
            </a:pPr>
            <a:r>
              <a:rPr sz="1150" b="0" i="0">
                <a:solidFill>
                  <a:srgbClr val="12302E"/>
                </a:solidFill>
                <a:latin typeface="Segoe UI"/>
                <a:cs typeface="Segoe UI"/>
                <a:ea typeface="Segoe UI"/>
              </a:rPr>
              <a:t>الأنشطة المصاحبة: الأطعمة والمشروبات والألعاب والفعاليات الجانبية.</a:t>
            </a:r>
          </a:p>
        </p:txBody>
      </p:sp>
      <p:sp>
        <p:nvSpPr>
          <p:cNvPr id="17" name="Rectangle 16"/>
          <p:cNvSpPr/>
          <p:nvPr/>
        </p:nvSpPr>
        <p:spPr>
          <a:xfrm>
            <a:off x="685800" y="6089904"/>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23544" y="6108192"/>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تُستثنى من النطاق الأعمال الإنشائية الدائمة، وتُغطى باتفاقيات وتراخيص منفصلة مع الجهات المختصة.</a:t>
            </a:r>
          </a:p>
        </p:txBody>
      </p:sp>
      <p:sp>
        <p:nvSpPr>
          <p:cNvPr id="19" name="Rounded Rectangle 18"/>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05</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أساس القرار اليومي</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مبادئ التنفيذ</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8963406"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963406"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01150"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01</a:t>
            </a:r>
          </a:p>
        </p:txBody>
      </p:sp>
      <p:sp>
        <p:nvSpPr>
          <p:cNvPr id="12" name="TextBox 11"/>
          <p:cNvSpPr txBox="1"/>
          <p:nvPr/>
        </p:nvSpPr>
        <p:spPr>
          <a:xfrm>
            <a:off x="9201150"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الوقاية قبل الحادث</a:t>
            </a:r>
          </a:p>
        </p:txBody>
      </p:sp>
      <p:sp>
        <p:nvSpPr>
          <p:cNvPr id="13" name="TextBox 12"/>
          <p:cNvSpPr txBox="1"/>
          <p:nvPr/>
        </p:nvSpPr>
        <p:spPr>
          <a:xfrm>
            <a:off x="9201150"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تُعالج المخاطر في مرحلة التخطيط والتصميم، لا بعد وصول الجمهور إلى الموقع.</a:t>
            </a:r>
          </a:p>
        </p:txBody>
      </p:sp>
      <p:sp>
        <p:nvSpPr>
          <p:cNvPr id="14" name="Rounded Rectangle 13"/>
          <p:cNvSpPr/>
          <p:nvPr/>
        </p:nvSpPr>
        <p:spPr>
          <a:xfrm>
            <a:off x="6204204"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04204"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41948"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02</a:t>
            </a:r>
          </a:p>
        </p:txBody>
      </p:sp>
      <p:sp>
        <p:nvSpPr>
          <p:cNvPr id="17" name="TextBox 16"/>
          <p:cNvSpPr txBox="1"/>
          <p:nvPr/>
        </p:nvSpPr>
        <p:spPr>
          <a:xfrm>
            <a:off x="6441948"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مسؤولية معلنة</a:t>
            </a:r>
          </a:p>
        </p:txBody>
      </p:sp>
      <p:sp>
        <p:nvSpPr>
          <p:cNvPr id="18" name="TextBox 17"/>
          <p:cNvSpPr txBox="1"/>
          <p:nvPr/>
        </p:nvSpPr>
        <p:spPr>
          <a:xfrm>
            <a:off x="6441948"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لكل موقع ووردية مسؤول معيّن وبديل محدد، وأدوار موزعة كتابةً قبل بدء العمل.</a:t>
            </a:r>
          </a:p>
        </p:txBody>
      </p:sp>
      <p:sp>
        <p:nvSpPr>
          <p:cNvPr id="19" name="Rounded Rectangle 18"/>
          <p:cNvSpPr/>
          <p:nvPr/>
        </p:nvSpPr>
        <p:spPr>
          <a:xfrm>
            <a:off x="3445002"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445002"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82746"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03</a:t>
            </a:r>
          </a:p>
        </p:txBody>
      </p:sp>
      <p:sp>
        <p:nvSpPr>
          <p:cNvPr id="22" name="TextBox 21"/>
          <p:cNvSpPr txBox="1"/>
          <p:nvPr/>
        </p:nvSpPr>
        <p:spPr>
          <a:xfrm>
            <a:off x="3682746"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حق الإيقاف</a:t>
            </a:r>
          </a:p>
        </p:txBody>
      </p:sp>
      <p:sp>
        <p:nvSpPr>
          <p:cNvPr id="23" name="TextBox 22"/>
          <p:cNvSpPr txBox="1"/>
          <p:nvPr/>
        </p:nvSpPr>
        <p:spPr>
          <a:xfrm>
            <a:off x="3682746"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لأي عامل أو مشرف إيقاف عمل أو نشاط عند خطر مباشر، ويُبلَّغ مسؤول السلامة فوراً.</a:t>
            </a:r>
          </a:p>
        </p:txBody>
      </p:sp>
      <p:sp>
        <p:nvSpPr>
          <p:cNvPr id="24" name="Rounded Rectangle 23"/>
          <p:cNvSpPr/>
          <p:nvPr/>
        </p:nvSpPr>
        <p:spPr>
          <a:xfrm>
            <a:off x="685800"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85800"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04</a:t>
            </a:r>
          </a:p>
        </p:txBody>
      </p:sp>
      <p:sp>
        <p:nvSpPr>
          <p:cNvPr id="27" name="TextBox 26"/>
          <p:cNvSpPr txBox="1"/>
          <p:nvPr/>
        </p:nvSpPr>
        <p:spPr>
          <a:xfrm>
            <a:off x="923544"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التوثيق والمراجعة</a:t>
            </a:r>
          </a:p>
        </p:txBody>
      </p:sp>
      <p:sp>
        <p:nvSpPr>
          <p:cNvPr id="28" name="TextBox 27"/>
          <p:cNvSpPr txBox="1"/>
          <p:nvPr/>
        </p:nvSpPr>
        <p:spPr>
          <a:xfrm>
            <a:off x="923544"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كل فحص وقرار وملاحظة يُسجَّل بتاريخه ومسؤوله، ويُغلق بإجراء تصحيحي موثّق.</a:t>
            </a:r>
          </a:p>
        </p:txBody>
      </p:sp>
      <p:sp>
        <p:nvSpPr>
          <p:cNvPr id="29" name="Rounded Rectangle 28"/>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06</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من يتخذ القرار</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الهيكل وسلسلة الإبلاغ</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526280" y="2084831"/>
            <a:ext cx="3154680" cy="713232"/>
          </a:xfrm>
          <a:prstGeom prst="roundRect">
            <a:avLst>
              <a:gd name="adj" fmla="val 6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526280" y="2084831"/>
            <a:ext cx="3154680" cy="384048"/>
          </a:xfrm>
          <a:prstGeom prst="roundRect">
            <a:avLst>
              <a:gd name="adj" fmla="val 30000"/>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6008" y="2176272"/>
            <a:ext cx="2935224" cy="256032"/>
          </a:xfrm>
          <a:prstGeom prst="rect">
            <a:avLst/>
          </a:prstGeom>
          <a:noFill/>
        </p:spPr>
        <p:txBody>
          <a:bodyPr wrap="square" anchor="t" lIns="0" rIns="0" tIns="0" bIns="0">
            <a:spAutoFit/>
          </a:bodyPr>
          <a:lstStyle/>
          <a:p>
            <a:pPr algn="ctr" rtl="1">
              <a:lnSpc>
                <a:spcPct val="122000"/>
              </a:lnSpc>
              <a:spcAft>
                <a:spcPts val="0"/>
              </a:spcAft>
            </a:pPr>
            <a:r>
              <a:rPr sz="1100" b="1" i="0">
                <a:solidFill>
                  <a:srgbClr val="FFFFFF"/>
                </a:solidFill>
                <a:latin typeface="Segoe UI"/>
                <a:cs typeface="Segoe UI"/>
                <a:ea typeface="Segoe UI"/>
              </a:rPr>
              <a:t>مدير الفعالية</a:t>
            </a:r>
          </a:p>
        </p:txBody>
      </p:sp>
      <p:sp>
        <p:nvSpPr>
          <p:cNvPr id="12" name="Rectangle 11"/>
          <p:cNvSpPr/>
          <p:nvPr/>
        </p:nvSpPr>
        <p:spPr>
          <a:xfrm>
            <a:off x="6089904" y="2798064"/>
            <a:ext cx="18288" cy="310896"/>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828800" y="3108960"/>
            <a:ext cx="8531352" cy="16459"/>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054096" y="3108960"/>
            <a:ext cx="18288" cy="25603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080760" y="3108960"/>
            <a:ext cx="18288" cy="25603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107424" y="3108960"/>
            <a:ext cx="18288" cy="25603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1691640" y="3364992"/>
            <a:ext cx="2743200" cy="932688"/>
          </a:xfrm>
          <a:prstGeom prst="roundRect">
            <a:avLst>
              <a:gd name="adj" fmla="val 6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1691640" y="3364992"/>
            <a:ext cx="2743200" cy="384048"/>
          </a:xfrm>
          <a:prstGeom prst="roundRect">
            <a:avLst>
              <a:gd name="adj" fmla="val 30000"/>
            </a:avLst>
          </a:prstGeom>
          <a:solidFill>
            <a:srgbClr val="4E7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01368" y="3456432"/>
            <a:ext cx="2523744" cy="256032"/>
          </a:xfrm>
          <a:prstGeom prst="rect">
            <a:avLst/>
          </a:prstGeom>
          <a:noFill/>
        </p:spPr>
        <p:txBody>
          <a:bodyPr wrap="square" anchor="t" lIns="0" rIns="0" tIns="0" bIns="0">
            <a:spAutoFit/>
          </a:bodyPr>
          <a:lstStyle/>
          <a:p>
            <a:pPr algn="ctr" rtl="1">
              <a:lnSpc>
                <a:spcPct val="122000"/>
              </a:lnSpc>
              <a:spcAft>
                <a:spcPts val="0"/>
              </a:spcAft>
            </a:pPr>
            <a:r>
              <a:rPr sz="1100" b="1" i="0">
                <a:solidFill>
                  <a:srgbClr val="FFFFFF"/>
                </a:solidFill>
                <a:latin typeface="Segoe UI"/>
                <a:cs typeface="Segoe UI"/>
                <a:ea typeface="Segoe UI"/>
              </a:rPr>
              <a:t>مسؤول الأمن والسلامة</a:t>
            </a:r>
          </a:p>
        </p:txBody>
      </p:sp>
      <p:sp>
        <p:nvSpPr>
          <p:cNvPr id="20" name="TextBox 19"/>
          <p:cNvSpPr txBox="1"/>
          <p:nvPr/>
        </p:nvSpPr>
        <p:spPr>
          <a:xfrm>
            <a:off x="1819656" y="3840480"/>
            <a:ext cx="2487168" cy="365760"/>
          </a:xfrm>
          <a:prstGeom prst="rect">
            <a:avLst/>
          </a:prstGeom>
          <a:noFill/>
        </p:spPr>
        <p:txBody>
          <a:bodyPr wrap="square" anchor="t" lIns="0" rIns="0" tIns="0" bIns="0">
            <a:spAutoFit/>
          </a:bodyPr>
          <a:lstStyle/>
          <a:p>
            <a:pPr algn="ctr" rtl="1">
              <a:lnSpc>
                <a:spcPct val="125000"/>
              </a:lnSpc>
              <a:spcAft>
                <a:spcPts val="0"/>
              </a:spcAft>
            </a:pPr>
            <a:r>
              <a:rPr sz="950" b="0" i="0">
                <a:solidFill>
                  <a:srgbClr val="55635E"/>
                </a:solidFill>
                <a:latin typeface="Segoe UI"/>
                <a:cs typeface="Segoe UI"/>
                <a:ea typeface="Segoe UI"/>
              </a:rPr>
              <a:t>التقييم والفحص والإحاطة والتوثيق</a:t>
            </a:r>
          </a:p>
        </p:txBody>
      </p:sp>
      <p:sp>
        <p:nvSpPr>
          <p:cNvPr id="21" name="Rounded Rectangle 20"/>
          <p:cNvSpPr/>
          <p:nvPr/>
        </p:nvSpPr>
        <p:spPr>
          <a:xfrm>
            <a:off x="4718304" y="3364992"/>
            <a:ext cx="2743200" cy="932688"/>
          </a:xfrm>
          <a:prstGeom prst="roundRect">
            <a:avLst>
              <a:gd name="adj" fmla="val 6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4718304" y="3364992"/>
            <a:ext cx="2743200" cy="384048"/>
          </a:xfrm>
          <a:prstGeom prst="roundRect">
            <a:avLst>
              <a:gd name="adj" fmla="val 30000"/>
            </a:avLst>
          </a:prstGeom>
          <a:solidFill>
            <a:srgbClr val="1D47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828032" y="3456432"/>
            <a:ext cx="2523744" cy="256032"/>
          </a:xfrm>
          <a:prstGeom prst="rect">
            <a:avLst/>
          </a:prstGeom>
          <a:noFill/>
        </p:spPr>
        <p:txBody>
          <a:bodyPr wrap="square" anchor="t" lIns="0" rIns="0" tIns="0" bIns="0">
            <a:spAutoFit/>
          </a:bodyPr>
          <a:lstStyle/>
          <a:p>
            <a:pPr algn="ctr" rtl="1">
              <a:lnSpc>
                <a:spcPct val="122000"/>
              </a:lnSpc>
              <a:spcAft>
                <a:spcPts val="0"/>
              </a:spcAft>
            </a:pPr>
            <a:r>
              <a:rPr sz="1100" b="1" i="0">
                <a:solidFill>
                  <a:srgbClr val="FFFFFF"/>
                </a:solidFill>
                <a:latin typeface="Segoe UI"/>
                <a:cs typeface="Segoe UI"/>
                <a:ea typeface="Segoe UI"/>
              </a:rPr>
              <a:t>مدير العمليات الميدانية</a:t>
            </a:r>
          </a:p>
        </p:txBody>
      </p:sp>
      <p:sp>
        <p:nvSpPr>
          <p:cNvPr id="24" name="TextBox 23"/>
          <p:cNvSpPr txBox="1"/>
          <p:nvPr/>
        </p:nvSpPr>
        <p:spPr>
          <a:xfrm>
            <a:off x="4846320" y="3840480"/>
            <a:ext cx="2487168" cy="365760"/>
          </a:xfrm>
          <a:prstGeom prst="rect">
            <a:avLst/>
          </a:prstGeom>
          <a:noFill/>
        </p:spPr>
        <p:txBody>
          <a:bodyPr wrap="square" anchor="t" lIns="0" rIns="0" tIns="0" bIns="0">
            <a:spAutoFit/>
          </a:bodyPr>
          <a:lstStyle/>
          <a:p>
            <a:pPr algn="ctr" rtl="1">
              <a:lnSpc>
                <a:spcPct val="125000"/>
              </a:lnSpc>
              <a:spcAft>
                <a:spcPts val="0"/>
              </a:spcAft>
            </a:pPr>
            <a:r>
              <a:rPr sz="950" b="0" i="0">
                <a:solidFill>
                  <a:srgbClr val="55635E"/>
                </a:solidFill>
                <a:latin typeface="Segoe UI"/>
                <a:cs typeface="Segoe UI"/>
                <a:ea typeface="Segoe UI"/>
              </a:rPr>
              <a:t>توزيع الفرق والبوابات والمسارات</a:t>
            </a:r>
          </a:p>
        </p:txBody>
      </p:sp>
      <p:sp>
        <p:nvSpPr>
          <p:cNvPr id="25" name="Rounded Rectangle 24"/>
          <p:cNvSpPr/>
          <p:nvPr/>
        </p:nvSpPr>
        <p:spPr>
          <a:xfrm>
            <a:off x="7744968" y="3364992"/>
            <a:ext cx="2743200" cy="932688"/>
          </a:xfrm>
          <a:prstGeom prst="roundRect">
            <a:avLst>
              <a:gd name="adj" fmla="val 6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744968" y="3364992"/>
            <a:ext cx="2743200" cy="384048"/>
          </a:xfrm>
          <a:prstGeom prst="roundRect">
            <a:avLst>
              <a:gd name="adj" fmla="val 30000"/>
            </a:avLst>
          </a:prstGeom>
          <a:solidFill>
            <a:srgbClr val="1D47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854696" y="3456432"/>
            <a:ext cx="2523744" cy="256032"/>
          </a:xfrm>
          <a:prstGeom prst="rect">
            <a:avLst/>
          </a:prstGeom>
          <a:noFill/>
        </p:spPr>
        <p:txBody>
          <a:bodyPr wrap="square" anchor="t" lIns="0" rIns="0" tIns="0" bIns="0">
            <a:spAutoFit/>
          </a:bodyPr>
          <a:lstStyle/>
          <a:p>
            <a:pPr algn="ctr" rtl="1">
              <a:lnSpc>
                <a:spcPct val="122000"/>
              </a:lnSpc>
              <a:spcAft>
                <a:spcPts val="0"/>
              </a:spcAft>
            </a:pPr>
            <a:r>
              <a:rPr sz="1100" b="1" i="0">
                <a:solidFill>
                  <a:srgbClr val="FFFFFF"/>
                </a:solidFill>
                <a:latin typeface="Segoe UI"/>
                <a:cs typeface="Segoe UI"/>
                <a:ea typeface="Segoe UI"/>
              </a:rPr>
              <a:t>منسق الجهات والمقاولين</a:t>
            </a:r>
          </a:p>
        </p:txBody>
      </p:sp>
      <p:sp>
        <p:nvSpPr>
          <p:cNvPr id="28" name="TextBox 27"/>
          <p:cNvSpPr txBox="1"/>
          <p:nvPr/>
        </p:nvSpPr>
        <p:spPr>
          <a:xfrm>
            <a:off x="7872984" y="3840480"/>
            <a:ext cx="2487168" cy="365760"/>
          </a:xfrm>
          <a:prstGeom prst="rect">
            <a:avLst/>
          </a:prstGeom>
          <a:noFill/>
        </p:spPr>
        <p:txBody>
          <a:bodyPr wrap="square" anchor="t" lIns="0" rIns="0" tIns="0" bIns="0">
            <a:spAutoFit/>
          </a:bodyPr>
          <a:lstStyle/>
          <a:p>
            <a:pPr algn="ctr" rtl="1">
              <a:lnSpc>
                <a:spcPct val="125000"/>
              </a:lnSpc>
              <a:spcAft>
                <a:spcPts val="0"/>
              </a:spcAft>
            </a:pPr>
            <a:r>
              <a:rPr sz="950" b="0" i="0">
                <a:solidFill>
                  <a:srgbClr val="55635E"/>
                </a:solidFill>
                <a:latin typeface="Segoe UI"/>
                <a:cs typeface="Segoe UI"/>
                <a:ea typeface="Segoe UI"/>
              </a:rPr>
              <a:t>التراخيص والتنسيق الخارجي والتصاريح</a:t>
            </a:r>
          </a:p>
        </p:txBody>
      </p:sp>
      <p:sp>
        <p:nvSpPr>
          <p:cNvPr id="29" name="Rectangle 28"/>
          <p:cNvSpPr/>
          <p:nvPr/>
        </p:nvSpPr>
        <p:spPr>
          <a:xfrm>
            <a:off x="1828800" y="4590288"/>
            <a:ext cx="8531352" cy="16459"/>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2368296" y="4297680"/>
            <a:ext cx="18288" cy="292608"/>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739896" y="4297680"/>
            <a:ext cx="18288" cy="292608"/>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080760" y="4297680"/>
            <a:ext cx="18288" cy="292608"/>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403336" y="4297680"/>
            <a:ext cx="18288" cy="292608"/>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9793224" y="4297680"/>
            <a:ext cx="18288" cy="292608"/>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572768" y="4663440"/>
            <a:ext cx="1417320" cy="566928"/>
          </a:xfrm>
          <a:prstGeom prst="rect">
            <a:avLst/>
          </a:prstGeom>
          <a:noFill/>
        </p:spPr>
        <p:txBody>
          <a:bodyPr wrap="square" anchor="t" lIns="0" rIns="0" tIns="0" bIns="0">
            <a:spAutoFit/>
          </a:bodyPr>
          <a:lstStyle/>
          <a:p>
            <a:pPr algn="ctr" rtl="1">
              <a:lnSpc>
                <a:spcPct val="120000"/>
              </a:lnSpc>
              <a:spcAft>
                <a:spcPts val="0"/>
              </a:spcAft>
            </a:pPr>
            <a:r>
              <a:rPr sz="950" b="1" i="0">
                <a:solidFill>
                  <a:srgbClr val="12302E"/>
                </a:solidFill>
                <a:latin typeface="Segoe UI"/>
                <a:cs typeface="Segoe UI"/>
                <a:ea typeface="Segoe UI"/>
              </a:rPr>
              <a:t>تنظيم الحشود</a:t>
            </a:r>
          </a:p>
          <a:p>
            <a:pPr algn="ctr" rtl="1">
              <a:lnSpc>
                <a:spcPct val="120000"/>
              </a:lnSpc>
              <a:spcAft>
                <a:spcPts val="0"/>
              </a:spcAft>
            </a:pPr>
            <a:r>
              <a:rPr sz="950" b="1" i="0">
                <a:solidFill>
                  <a:srgbClr val="12302E"/>
                </a:solidFill>
                <a:latin typeface="Segoe UI"/>
                <a:cs typeface="Segoe UI"/>
                <a:ea typeface="Segoe UI"/>
              </a:rPr>
              <a:t>والبوابات</a:t>
            </a:r>
          </a:p>
        </p:txBody>
      </p:sp>
      <p:sp>
        <p:nvSpPr>
          <p:cNvPr id="36" name="TextBox 35"/>
          <p:cNvSpPr txBox="1"/>
          <p:nvPr/>
        </p:nvSpPr>
        <p:spPr>
          <a:xfrm>
            <a:off x="3749039" y="4663440"/>
            <a:ext cx="1417320" cy="566928"/>
          </a:xfrm>
          <a:prstGeom prst="rect">
            <a:avLst/>
          </a:prstGeom>
          <a:noFill/>
        </p:spPr>
        <p:txBody>
          <a:bodyPr wrap="square" anchor="t" lIns="0" rIns="0" tIns="0" bIns="0">
            <a:spAutoFit/>
          </a:bodyPr>
          <a:lstStyle/>
          <a:p>
            <a:pPr algn="ctr" rtl="1">
              <a:lnSpc>
                <a:spcPct val="120000"/>
              </a:lnSpc>
              <a:spcAft>
                <a:spcPts val="0"/>
              </a:spcAft>
            </a:pPr>
            <a:r>
              <a:rPr sz="950" b="1" i="0">
                <a:solidFill>
                  <a:srgbClr val="12302E"/>
                </a:solidFill>
                <a:latin typeface="Segoe UI"/>
                <a:cs typeface="Segoe UI"/>
                <a:ea typeface="Segoe UI"/>
              </a:rPr>
              <a:t>المنصات</a:t>
            </a:r>
          </a:p>
          <a:p>
            <a:pPr algn="ctr" rtl="1">
              <a:lnSpc>
                <a:spcPct val="120000"/>
              </a:lnSpc>
              <a:spcAft>
                <a:spcPts val="0"/>
              </a:spcAft>
            </a:pPr>
            <a:r>
              <a:rPr sz="950" b="1" i="0">
                <a:solidFill>
                  <a:srgbClr val="12302E"/>
                </a:solidFill>
                <a:latin typeface="Segoe UI"/>
                <a:cs typeface="Segoe UI"/>
                <a:ea typeface="Segoe UI"/>
              </a:rPr>
              <a:t>والكهرباء</a:t>
            </a:r>
          </a:p>
        </p:txBody>
      </p:sp>
      <p:sp>
        <p:nvSpPr>
          <p:cNvPr id="37" name="TextBox 36"/>
          <p:cNvSpPr txBox="1"/>
          <p:nvPr/>
        </p:nvSpPr>
        <p:spPr>
          <a:xfrm>
            <a:off x="6089904" y="4663440"/>
            <a:ext cx="1417320" cy="566928"/>
          </a:xfrm>
          <a:prstGeom prst="rect">
            <a:avLst/>
          </a:prstGeom>
          <a:noFill/>
        </p:spPr>
        <p:txBody>
          <a:bodyPr wrap="square" anchor="t" lIns="0" rIns="0" tIns="0" bIns="0">
            <a:spAutoFit/>
          </a:bodyPr>
          <a:lstStyle/>
          <a:p>
            <a:pPr algn="ctr" rtl="1">
              <a:lnSpc>
                <a:spcPct val="120000"/>
              </a:lnSpc>
              <a:spcAft>
                <a:spcPts val="0"/>
              </a:spcAft>
            </a:pPr>
            <a:r>
              <a:rPr sz="950" b="1" i="0">
                <a:solidFill>
                  <a:srgbClr val="12302E"/>
                </a:solidFill>
                <a:latin typeface="Segoe UI"/>
                <a:cs typeface="Segoe UI"/>
                <a:ea typeface="Segoe UI"/>
              </a:rPr>
              <a:t>الاستجابة الطبية</a:t>
            </a:r>
          </a:p>
          <a:p>
            <a:pPr algn="ctr" rtl="1">
              <a:lnSpc>
                <a:spcPct val="120000"/>
              </a:lnSpc>
              <a:spcAft>
                <a:spcPts val="0"/>
              </a:spcAft>
            </a:pPr>
            <a:r>
              <a:rPr sz="950" b="1" i="0">
                <a:solidFill>
                  <a:srgbClr val="12302E"/>
                </a:solidFill>
                <a:latin typeface="Segoe UI"/>
                <a:cs typeface="Segoe UI"/>
                <a:ea typeface="Segoe UI"/>
              </a:rPr>
              <a:t>والإخلاء</a:t>
            </a:r>
          </a:p>
        </p:txBody>
      </p:sp>
      <p:sp>
        <p:nvSpPr>
          <p:cNvPr id="38" name="TextBox 37"/>
          <p:cNvSpPr txBox="1"/>
          <p:nvPr/>
        </p:nvSpPr>
        <p:spPr>
          <a:xfrm>
            <a:off x="8412480" y="4663440"/>
            <a:ext cx="1417320" cy="566928"/>
          </a:xfrm>
          <a:prstGeom prst="rect">
            <a:avLst/>
          </a:prstGeom>
          <a:noFill/>
        </p:spPr>
        <p:txBody>
          <a:bodyPr wrap="square" anchor="t" lIns="0" rIns="0" tIns="0" bIns="0">
            <a:spAutoFit/>
          </a:bodyPr>
          <a:lstStyle/>
          <a:p>
            <a:pPr algn="ctr" rtl="1">
              <a:lnSpc>
                <a:spcPct val="120000"/>
              </a:lnSpc>
              <a:spcAft>
                <a:spcPts val="0"/>
              </a:spcAft>
            </a:pPr>
            <a:r>
              <a:rPr sz="950" b="1" i="0">
                <a:solidFill>
                  <a:srgbClr val="12302E"/>
                </a:solidFill>
                <a:latin typeface="Segoe UI"/>
                <a:cs typeface="Segoe UI"/>
                <a:ea typeface="Segoe UI"/>
              </a:rPr>
              <a:t>المقاولون</a:t>
            </a:r>
          </a:p>
          <a:p>
            <a:pPr algn="ctr" rtl="1">
              <a:lnSpc>
                <a:spcPct val="120000"/>
              </a:lnSpc>
              <a:spcAft>
                <a:spcPts val="0"/>
              </a:spcAft>
            </a:pPr>
            <a:r>
              <a:rPr sz="950" b="1" i="0">
                <a:solidFill>
                  <a:srgbClr val="12302E"/>
                </a:solidFill>
                <a:latin typeface="Segoe UI"/>
                <a:cs typeface="Segoe UI"/>
                <a:ea typeface="Segoe UI"/>
              </a:rPr>
              <a:t>والموردون</a:t>
            </a:r>
          </a:p>
        </p:txBody>
      </p:sp>
      <p:sp>
        <p:nvSpPr>
          <p:cNvPr id="39" name="TextBox 38"/>
          <p:cNvSpPr txBox="1"/>
          <p:nvPr/>
        </p:nvSpPr>
        <p:spPr>
          <a:xfrm>
            <a:off x="10076688" y="4663440"/>
            <a:ext cx="1417320" cy="566928"/>
          </a:xfrm>
          <a:prstGeom prst="rect">
            <a:avLst/>
          </a:prstGeom>
          <a:noFill/>
        </p:spPr>
        <p:txBody>
          <a:bodyPr wrap="square" anchor="t" lIns="0" rIns="0" tIns="0" bIns="0">
            <a:spAutoFit/>
          </a:bodyPr>
          <a:lstStyle/>
          <a:p>
            <a:pPr algn="ctr" rtl="1">
              <a:lnSpc>
                <a:spcPct val="120000"/>
              </a:lnSpc>
              <a:spcAft>
                <a:spcPts val="0"/>
              </a:spcAft>
            </a:pPr>
            <a:r>
              <a:rPr sz="950" b="1" i="0">
                <a:solidFill>
                  <a:srgbClr val="12302E"/>
                </a:solidFill>
                <a:latin typeface="Segoe UI"/>
                <a:cs typeface="Segoe UI"/>
                <a:ea typeface="Segoe UI"/>
              </a:rPr>
              <a:t>الأمن</a:t>
            </a:r>
          </a:p>
          <a:p>
            <a:pPr algn="ctr" rtl="1">
              <a:lnSpc>
                <a:spcPct val="120000"/>
              </a:lnSpc>
              <a:spcAft>
                <a:spcPts val="0"/>
              </a:spcAft>
            </a:pPr>
            <a:r>
              <a:rPr sz="950" b="1" i="0">
                <a:solidFill>
                  <a:srgbClr val="12302E"/>
                </a:solidFill>
                <a:latin typeface="Segoe UI"/>
                <a:cs typeface="Segoe UI"/>
                <a:ea typeface="Segoe UI"/>
              </a:rPr>
              <a:t>والمراقبة</a:t>
            </a:r>
          </a:p>
        </p:txBody>
      </p:sp>
      <p:sp>
        <p:nvSpPr>
          <p:cNvPr id="40" name="Rounded Rectangle 39"/>
          <p:cNvSpPr/>
          <p:nvPr/>
        </p:nvSpPr>
        <p:spPr>
          <a:xfrm>
            <a:off x="685800" y="5504688"/>
            <a:ext cx="10817352" cy="658368"/>
          </a:xfrm>
          <a:prstGeom prst="roundRect">
            <a:avLst>
              <a:gd name="adj" fmla="val 4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11448288" y="5614416"/>
            <a:ext cx="54864" cy="438912"/>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86968" y="5669279"/>
            <a:ext cx="10415016" cy="237744"/>
          </a:xfrm>
          <a:prstGeom prst="rect">
            <a:avLst/>
          </a:prstGeom>
          <a:noFill/>
        </p:spPr>
        <p:txBody>
          <a:bodyPr wrap="square" anchor="t" lIns="0" rIns="0" tIns="0" bIns="0">
            <a:spAutoFit/>
          </a:bodyPr>
          <a:lstStyle/>
          <a:p>
            <a:pPr algn="r" rtl="1">
              <a:lnSpc>
                <a:spcPct val="122000"/>
              </a:lnSpc>
              <a:spcAft>
                <a:spcPts val="0"/>
              </a:spcAft>
            </a:pPr>
            <a:r>
              <a:rPr sz="850" b="1" i="0">
                <a:solidFill>
                  <a:srgbClr val="A9614B"/>
                </a:solidFill>
                <a:latin typeface="Segoe UI"/>
                <a:cs typeface="Segoe UI"/>
                <a:ea typeface="Segoe UI"/>
              </a:rPr>
              <a:t>سلسلة الإبلاغ</a:t>
            </a:r>
          </a:p>
        </p:txBody>
      </p:sp>
      <p:sp>
        <p:nvSpPr>
          <p:cNvPr id="43" name="TextBox 42"/>
          <p:cNvSpPr txBox="1"/>
          <p:nvPr/>
        </p:nvSpPr>
        <p:spPr>
          <a:xfrm>
            <a:off x="886968" y="5925312"/>
            <a:ext cx="10415016" cy="109728"/>
          </a:xfrm>
          <a:prstGeom prst="rect">
            <a:avLst/>
          </a:prstGeom>
          <a:noFill/>
        </p:spPr>
        <p:txBody>
          <a:bodyPr wrap="square" anchor="t" lIns="0" rIns="0" tIns="0" bIns="0">
            <a:spAutoFit/>
          </a:bodyPr>
          <a:lstStyle/>
          <a:p>
            <a:pPr algn="r" rtl="1">
              <a:lnSpc>
                <a:spcPct val="130000"/>
              </a:lnSpc>
              <a:spcAft>
                <a:spcPts val="0"/>
              </a:spcAft>
            </a:pPr>
            <a:r>
              <a:rPr sz="1000" b="0" i="0">
                <a:solidFill>
                  <a:srgbClr val="12302E"/>
                </a:solidFill>
                <a:latin typeface="Segoe UI"/>
                <a:cs typeface="Segoe UI"/>
                <a:ea typeface="Segoe UI"/>
              </a:rPr>
              <a:t>كل عامل يبلّغ مشرف منطقته، والمشرف يبلّغ مسؤول الأمن والسلامة، والأخير يرفع إلى مدير الفعالية. الحوادث الجسيمة تُبلَّغ فوراً ودون انتظار التسلسل.</a:t>
            </a:r>
          </a:p>
        </p:txBody>
      </p:sp>
      <p:sp>
        <p:nvSpPr>
          <p:cNvPr id="44" name="Rounded Rectangle 43"/>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5" name="Picture 44"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07</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من يفعل ماذا</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توزيع المسؤوليات</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712464"/>
        </p:xfrm>
        <a:graphic>
          <a:graphicData uri="http://schemas.openxmlformats.org/drawingml/2006/table">
            <a:tbl>
              <a:tblPr firstRow="1" bandRow="1">
                <a:tableStyleId>{5C22544A-7EE6-4342-B048-85BDC9FD1C3A}</a:tableStyleId>
              </a:tblPr>
              <a:tblGrid>
                <a:gridCol w="3916627"/>
                <a:gridCol w="4849157"/>
                <a:gridCol w="2051566"/>
              </a:tblGrid>
              <a:tr h="420624">
                <a:tc>
                  <a:txBody>
                    <a:bodyPr wrap="square"/>
                    <a:lstStyle/>
                    <a:p>
                      <a:pPr algn="r" rtl="1">
                        <a:lnSpc>
                          <a:spcPct val="108000"/>
                        </a:lnSpc>
                      </a:pPr>
                      <a:r>
                        <a:rPr sz="1050" b="1" i="0">
                          <a:solidFill>
                            <a:srgbClr val="FFFFFF"/>
                          </a:solidFill>
                          <a:latin typeface="Segoe UI"/>
                          <a:cs typeface="Segoe UI"/>
                          <a:ea typeface="Segoe UI"/>
                        </a:rPr>
                        <a:t>يُبلَّغ عنه</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المسؤولية الأساسية</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الدور</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الحوادث الجسيمة وقرارات إيقاف الفعالية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اعتماد ترتيبات السلامة والموارد وقرار الإيقاف أو الإغلاق</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مدير الفعالية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المخاطر غير المعالَجة والملاحظات المتكررة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تقييم المخاطر والفحص والإحاطة والتوثيق والمتابعة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مسؤول الأمن والسلامة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نقص الكوادر والازدحام وتعطّل المسارات</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توزيع الفرق والبوابات والمسارات وجدول التحميل</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مدير العمليات الميدانية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أي خلل كهربائي أو هيكلي أو سقوط تجهيز</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سلامة الهياكل والتمديدات والمولدات والتعليقات</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مشرف المنصات والكهرباء</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مخالفات المقاولين ونواقص التصاريح</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التراخيص والتصاريح ومطابقة المقاولين للمتطلبات</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منسق الجهات والمقاولين</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الازدحام والعوائق والسلوك الخطر</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البوابات والطوابير والمخارج والمراقبة والإبلاغ الفوري</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مشرفو التنظيم والأمن</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تُحدَّث الأسماء وأرقام الاتصال في الملحق قبل كل فعالية، وتُعلَّق نسخة منها في غرفة التحكم ونقاط البوابات.</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evac_map.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02</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تقييم المخاطر وسجلاتها</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قبل الفعالية وأثناءها وبعد التفكيك</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09</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خمس خطوات قبل الاعتماد</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منهجية التقييم</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5800" y="2761488"/>
            <a:ext cx="10817352" cy="16459"/>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471355"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36224"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1</a:t>
            </a:r>
          </a:p>
        </p:txBody>
      </p:sp>
      <p:sp>
        <p:nvSpPr>
          <p:cNvPr id="12" name="TextBox 11"/>
          <p:cNvSpPr txBox="1"/>
          <p:nvPr/>
        </p:nvSpPr>
        <p:spPr>
          <a:xfrm>
            <a:off x="9599371" y="2359152"/>
            <a:ext cx="1373428" cy="457200"/>
          </a:xfrm>
          <a:prstGeom prst="rect">
            <a:avLst/>
          </a:prstGeom>
          <a:noFill/>
        </p:spPr>
        <p:txBody>
          <a:bodyPr wrap="square" anchor="t" lIns="0" rIns="0" tIns="0" bIns="0">
            <a:spAutoFit/>
          </a:bodyPr>
          <a:lstStyle/>
          <a:p>
            <a:pPr algn="r" rtl="1">
              <a:lnSpc>
                <a:spcPct val="108000"/>
              </a:lnSpc>
              <a:spcAft>
                <a:spcPts val="0"/>
              </a:spcAft>
            </a:pPr>
            <a:r>
              <a:rPr sz="1200" b="1" i="0">
                <a:solidFill>
                  <a:srgbClr val="12302E"/>
                </a:solidFill>
                <a:latin typeface="Segoe UI"/>
                <a:cs typeface="Segoe UI"/>
                <a:ea typeface="Segoe UI"/>
              </a:rPr>
              <a:t>حصر الأنشطة</a:t>
            </a:r>
          </a:p>
        </p:txBody>
      </p:sp>
      <p:sp>
        <p:nvSpPr>
          <p:cNvPr id="13" name="Rectangle 12"/>
          <p:cNvSpPr/>
          <p:nvPr/>
        </p:nvSpPr>
        <p:spPr>
          <a:xfrm>
            <a:off x="11457432"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489643" y="3255264"/>
            <a:ext cx="1922068" cy="2194560"/>
          </a:xfrm>
          <a:prstGeom prst="rect">
            <a:avLst/>
          </a:prstGeom>
          <a:noFill/>
        </p:spPr>
        <p:txBody>
          <a:bodyPr wrap="square" anchor="t" lIns="0" rIns="0" tIns="0" bIns="0">
            <a:spAutoFit/>
          </a:bodyPr>
          <a:lstStyle/>
          <a:p>
            <a:pPr algn="r" rtl="1">
              <a:lnSpc>
                <a:spcPct val="136000"/>
              </a:lnSpc>
              <a:spcAft>
                <a:spcPts val="0"/>
              </a:spcAft>
            </a:pPr>
            <a:r>
              <a:rPr sz="1000" b="0" i="0">
                <a:solidFill>
                  <a:srgbClr val="55635E"/>
                </a:solidFill>
                <a:latin typeface="Segoe UI"/>
                <a:cs typeface="Segoe UI"/>
                <a:ea typeface="Segoe UI"/>
              </a:rPr>
              <a:t>تجزئة الفعالية إلى مراحل: تنصيب، تشغيل، تفكيك، ومسارات خدمة.</a:t>
            </a:r>
          </a:p>
        </p:txBody>
      </p:sp>
      <p:sp>
        <p:nvSpPr>
          <p:cNvPr id="15" name="Rounded Rectangle 14"/>
          <p:cNvSpPr/>
          <p:nvPr/>
        </p:nvSpPr>
        <p:spPr>
          <a:xfrm>
            <a:off x="7274966"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39835"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2</a:t>
            </a:r>
          </a:p>
        </p:txBody>
      </p:sp>
      <p:sp>
        <p:nvSpPr>
          <p:cNvPr id="17" name="TextBox 16"/>
          <p:cNvSpPr txBox="1"/>
          <p:nvPr/>
        </p:nvSpPr>
        <p:spPr>
          <a:xfrm>
            <a:off x="7402982" y="2359152"/>
            <a:ext cx="1373428" cy="457200"/>
          </a:xfrm>
          <a:prstGeom prst="rect">
            <a:avLst/>
          </a:prstGeom>
          <a:noFill/>
        </p:spPr>
        <p:txBody>
          <a:bodyPr wrap="square" anchor="t" lIns="0" rIns="0" tIns="0" bIns="0">
            <a:spAutoFit/>
          </a:bodyPr>
          <a:lstStyle/>
          <a:p>
            <a:pPr algn="r" rtl="1">
              <a:lnSpc>
                <a:spcPct val="108000"/>
              </a:lnSpc>
              <a:spcAft>
                <a:spcPts val="0"/>
              </a:spcAft>
            </a:pPr>
            <a:r>
              <a:rPr sz="1200" b="1" i="0">
                <a:solidFill>
                  <a:srgbClr val="12302E"/>
                </a:solidFill>
                <a:latin typeface="Segoe UI"/>
                <a:cs typeface="Segoe UI"/>
                <a:ea typeface="Segoe UI"/>
              </a:rPr>
              <a:t>تحديد الأخطار</a:t>
            </a:r>
          </a:p>
        </p:txBody>
      </p:sp>
      <p:sp>
        <p:nvSpPr>
          <p:cNvPr id="18" name="Rectangle 17"/>
          <p:cNvSpPr/>
          <p:nvPr/>
        </p:nvSpPr>
        <p:spPr>
          <a:xfrm>
            <a:off x="9261043"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293254" y="3255264"/>
            <a:ext cx="1922068" cy="2194560"/>
          </a:xfrm>
          <a:prstGeom prst="rect">
            <a:avLst/>
          </a:prstGeom>
          <a:noFill/>
        </p:spPr>
        <p:txBody>
          <a:bodyPr wrap="square" anchor="t" lIns="0" rIns="0" tIns="0" bIns="0">
            <a:spAutoFit/>
          </a:bodyPr>
          <a:lstStyle/>
          <a:p>
            <a:pPr algn="r" rtl="1">
              <a:lnSpc>
                <a:spcPct val="136000"/>
              </a:lnSpc>
              <a:spcAft>
                <a:spcPts val="0"/>
              </a:spcAft>
            </a:pPr>
            <a:r>
              <a:rPr sz="1000" b="0" i="0">
                <a:solidFill>
                  <a:srgbClr val="55635E"/>
                </a:solidFill>
                <a:latin typeface="Segoe UI"/>
                <a:cs typeface="Segoe UI"/>
                <a:ea typeface="Segoe UI"/>
              </a:rPr>
              <a:t>لكل منطقة: الحشود، الهياكل، الكهرباء، الحريق، الطقس، حركة المركبات.</a:t>
            </a:r>
          </a:p>
        </p:txBody>
      </p:sp>
      <p:sp>
        <p:nvSpPr>
          <p:cNvPr id="20" name="Rounded Rectangle 19"/>
          <p:cNvSpPr/>
          <p:nvPr/>
        </p:nvSpPr>
        <p:spPr>
          <a:xfrm>
            <a:off x="5078577"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43446"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3</a:t>
            </a:r>
          </a:p>
        </p:txBody>
      </p:sp>
      <p:sp>
        <p:nvSpPr>
          <p:cNvPr id="22" name="TextBox 21"/>
          <p:cNvSpPr txBox="1"/>
          <p:nvPr/>
        </p:nvSpPr>
        <p:spPr>
          <a:xfrm>
            <a:off x="5206593" y="2359152"/>
            <a:ext cx="1373428" cy="457200"/>
          </a:xfrm>
          <a:prstGeom prst="rect">
            <a:avLst/>
          </a:prstGeom>
          <a:noFill/>
        </p:spPr>
        <p:txBody>
          <a:bodyPr wrap="square" anchor="t" lIns="0" rIns="0" tIns="0" bIns="0">
            <a:spAutoFit/>
          </a:bodyPr>
          <a:lstStyle/>
          <a:p>
            <a:pPr algn="r" rtl="1">
              <a:lnSpc>
                <a:spcPct val="108000"/>
              </a:lnSpc>
              <a:spcAft>
                <a:spcPts val="0"/>
              </a:spcAft>
            </a:pPr>
            <a:r>
              <a:rPr sz="1200" b="1" i="0">
                <a:solidFill>
                  <a:srgbClr val="12302E"/>
                </a:solidFill>
                <a:latin typeface="Segoe UI"/>
                <a:cs typeface="Segoe UI"/>
                <a:ea typeface="Segoe UI"/>
              </a:rPr>
              <a:t>تقدير الاحتمال والأثر</a:t>
            </a:r>
          </a:p>
        </p:txBody>
      </p:sp>
      <p:sp>
        <p:nvSpPr>
          <p:cNvPr id="23" name="Rectangle 22"/>
          <p:cNvSpPr/>
          <p:nvPr/>
        </p:nvSpPr>
        <p:spPr>
          <a:xfrm>
            <a:off x="7064654"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096865" y="3255264"/>
            <a:ext cx="1922068" cy="2194560"/>
          </a:xfrm>
          <a:prstGeom prst="rect">
            <a:avLst/>
          </a:prstGeom>
          <a:noFill/>
        </p:spPr>
        <p:txBody>
          <a:bodyPr wrap="square" anchor="t" lIns="0" rIns="0" tIns="0" bIns="0">
            <a:spAutoFit/>
          </a:bodyPr>
          <a:lstStyle/>
          <a:p>
            <a:pPr algn="r" rtl="1">
              <a:lnSpc>
                <a:spcPct val="136000"/>
              </a:lnSpc>
              <a:spcAft>
                <a:spcPts val="0"/>
              </a:spcAft>
            </a:pPr>
            <a:r>
              <a:rPr sz="1000" b="0" i="0">
                <a:solidFill>
                  <a:srgbClr val="55635E"/>
                </a:solidFill>
                <a:latin typeface="Segoe UI"/>
                <a:cs typeface="Segoe UI"/>
                <a:ea typeface="Segoe UI"/>
              </a:rPr>
              <a:t>تصنيف موحّد للمخاطر يحدد أولوية المعالجة قبل توزيع الموارد.</a:t>
            </a:r>
          </a:p>
        </p:txBody>
      </p:sp>
      <p:sp>
        <p:nvSpPr>
          <p:cNvPr id="25" name="Rounded Rectangle 24"/>
          <p:cNvSpPr/>
          <p:nvPr/>
        </p:nvSpPr>
        <p:spPr>
          <a:xfrm>
            <a:off x="2882188"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347057"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4</a:t>
            </a:r>
          </a:p>
        </p:txBody>
      </p:sp>
      <p:sp>
        <p:nvSpPr>
          <p:cNvPr id="27" name="TextBox 26"/>
          <p:cNvSpPr txBox="1"/>
          <p:nvPr/>
        </p:nvSpPr>
        <p:spPr>
          <a:xfrm>
            <a:off x="3010204" y="2359152"/>
            <a:ext cx="1373428" cy="457200"/>
          </a:xfrm>
          <a:prstGeom prst="rect">
            <a:avLst/>
          </a:prstGeom>
          <a:noFill/>
        </p:spPr>
        <p:txBody>
          <a:bodyPr wrap="square" anchor="t" lIns="0" rIns="0" tIns="0" bIns="0">
            <a:spAutoFit/>
          </a:bodyPr>
          <a:lstStyle/>
          <a:p>
            <a:pPr algn="r" rtl="1">
              <a:lnSpc>
                <a:spcPct val="108000"/>
              </a:lnSpc>
              <a:spcAft>
                <a:spcPts val="0"/>
              </a:spcAft>
            </a:pPr>
            <a:r>
              <a:rPr sz="1200" b="1" i="0">
                <a:solidFill>
                  <a:srgbClr val="12302E"/>
                </a:solidFill>
                <a:latin typeface="Segoe UI"/>
                <a:cs typeface="Segoe UI"/>
                <a:ea typeface="Segoe UI"/>
              </a:rPr>
              <a:t>اختيار الضوابط</a:t>
            </a:r>
          </a:p>
        </p:txBody>
      </p:sp>
      <p:sp>
        <p:nvSpPr>
          <p:cNvPr id="28" name="Rectangle 27"/>
          <p:cNvSpPr/>
          <p:nvPr/>
        </p:nvSpPr>
        <p:spPr>
          <a:xfrm>
            <a:off x="4868265"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900476" y="3255264"/>
            <a:ext cx="1922068" cy="2194560"/>
          </a:xfrm>
          <a:prstGeom prst="rect">
            <a:avLst/>
          </a:prstGeom>
          <a:noFill/>
        </p:spPr>
        <p:txBody>
          <a:bodyPr wrap="square" anchor="t" lIns="0" rIns="0" tIns="0" bIns="0">
            <a:spAutoFit/>
          </a:bodyPr>
          <a:lstStyle/>
          <a:p>
            <a:pPr algn="r" rtl="1">
              <a:lnSpc>
                <a:spcPct val="136000"/>
              </a:lnSpc>
              <a:spcAft>
                <a:spcPts val="0"/>
              </a:spcAft>
            </a:pPr>
            <a:r>
              <a:rPr sz="1000" b="0" i="0">
                <a:solidFill>
                  <a:srgbClr val="55635E"/>
                </a:solidFill>
                <a:latin typeface="Segoe UI"/>
                <a:cs typeface="Segoe UI"/>
                <a:ea typeface="Segoe UI"/>
              </a:rPr>
              <a:t>إزالة الخطر أولاً، ثم تقليله، ثم نقله، وقبول ما تبقّى بقرار موثّق.</a:t>
            </a:r>
          </a:p>
        </p:txBody>
      </p:sp>
      <p:sp>
        <p:nvSpPr>
          <p:cNvPr id="30" name="Rounded Rectangle 29"/>
          <p:cNvSpPr/>
          <p:nvPr/>
        </p:nvSpPr>
        <p:spPr>
          <a:xfrm>
            <a:off x="685800"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2150668"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5</a:t>
            </a:r>
          </a:p>
        </p:txBody>
      </p:sp>
      <p:sp>
        <p:nvSpPr>
          <p:cNvPr id="32" name="TextBox 31"/>
          <p:cNvSpPr txBox="1"/>
          <p:nvPr/>
        </p:nvSpPr>
        <p:spPr>
          <a:xfrm>
            <a:off x="813816" y="2359152"/>
            <a:ext cx="1373428" cy="457200"/>
          </a:xfrm>
          <a:prstGeom prst="rect">
            <a:avLst/>
          </a:prstGeom>
          <a:noFill/>
        </p:spPr>
        <p:txBody>
          <a:bodyPr wrap="square" anchor="t" lIns="0" rIns="0" tIns="0" bIns="0">
            <a:spAutoFit/>
          </a:bodyPr>
          <a:lstStyle/>
          <a:p>
            <a:pPr algn="r" rtl="1">
              <a:lnSpc>
                <a:spcPct val="108000"/>
              </a:lnSpc>
              <a:spcAft>
                <a:spcPts val="0"/>
              </a:spcAft>
            </a:pPr>
            <a:r>
              <a:rPr sz="1200" b="1" i="0">
                <a:solidFill>
                  <a:srgbClr val="12302E"/>
                </a:solidFill>
                <a:latin typeface="Segoe UI"/>
                <a:cs typeface="Segoe UI"/>
                <a:ea typeface="Segoe UI"/>
              </a:rPr>
              <a:t>المراجعة والتحديث</a:t>
            </a:r>
          </a:p>
        </p:txBody>
      </p:sp>
      <p:sp>
        <p:nvSpPr>
          <p:cNvPr id="33" name="Rectangle 32"/>
          <p:cNvSpPr/>
          <p:nvPr/>
        </p:nvSpPr>
        <p:spPr>
          <a:xfrm>
            <a:off x="2671876"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04088" y="3255264"/>
            <a:ext cx="1922068" cy="2194560"/>
          </a:xfrm>
          <a:prstGeom prst="rect">
            <a:avLst/>
          </a:prstGeom>
          <a:noFill/>
        </p:spPr>
        <p:txBody>
          <a:bodyPr wrap="square" anchor="t" lIns="0" rIns="0" tIns="0" bIns="0">
            <a:spAutoFit/>
          </a:bodyPr>
          <a:lstStyle/>
          <a:p>
            <a:pPr algn="r" rtl="1">
              <a:lnSpc>
                <a:spcPct val="136000"/>
              </a:lnSpc>
              <a:spcAft>
                <a:spcPts val="0"/>
              </a:spcAft>
            </a:pPr>
            <a:r>
              <a:rPr sz="1000" b="0" i="0">
                <a:solidFill>
                  <a:srgbClr val="55635E"/>
                </a:solidFill>
                <a:latin typeface="Segoe UI"/>
                <a:cs typeface="Segoe UI"/>
                <a:ea typeface="Segoe UI"/>
              </a:rPr>
              <a:t>عند تغيّر التصميم أو الأعداد أو الظروف الجوية أو بعد أي حادث.</a:t>
            </a:r>
          </a:p>
        </p:txBody>
      </p:sp>
      <p:sp>
        <p:nvSpPr>
          <p:cNvPr id="35" name="Rectangle 34"/>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سجل المخاطر وثيقة حيّة تُراجع قبل كل فعالية، ولا يُشترط أن تكون طويلة بقدر ما تُشترط أن تكون دقيقة وقابلة للتنفيذ.</a:t>
            </a:r>
          </a:p>
        </p:txBody>
      </p:sp>
      <p:sp>
        <p:nvSpPr>
          <p:cNvPr id="37" name="Rounded Rectangle 36"/>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8" name="Picture 37"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10</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متى نتوقف</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درجات المخاطر والإجراء المطلوب</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273552"/>
        </p:xfrm>
        <a:graphic>
          <a:graphicData uri="http://schemas.openxmlformats.org/drawingml/2006/table">
            <a:tbl>
              <a:tblPr firstRow="1" bandRow="1">
                <a:tableStyleId>{5C22544A-7EE6-4342-B048-85BDC9FD1C3A}</a:tableStyleId>
              </a:tblPr>
              <a:tblGrid>
                <a:gridCol w="2145590"/>
                <a:gridCol w="3575984"/>
                <a:gridCol w="3844182"/>
                <a:gridCol w="1251594"/>
              </a:tblGrid>
              <a:tr h="420624">
                <a:tc>
                  <a:txBody>
                    <a:bodyPr wrap="square"/>
                    <a:lstStyle/>
                    <a:p>
                      <a:pPr algn="r" rtl="1">
                        <a:lnSpc>
                          <a:spcPct val="108000"/>
                        </a:lnSpc>
                      </a:pPr>
                      <a:r>
                        <a:rPr sz="1150" b="1" i="0">
                          <a:solidFill>
                            <a:srgbClr val="FFFFFF"/>
                          </a:solidFill>
                          <a:latin typeface="Segoe UI"/>
                          <a:cs typeface="Segoe UI"/>
                          <a:ea typeface="Segoe UI"/>
                        </a:rPr>
                        <a:t>جهة الاعتماد</a:t>
                      </a:r>
                    </a:p>
                  </a:txBody>
                  <a:tcPr marL="109728" marR="109728" marT="45720" marB="45720" anchor="ctr">
                    <a:solidFill>
                      <a:srgbClr val="12302E"/>
                    </a:solidFill>
                  </a:tcPr>
                </a:tc>
                <a:tc>
                  <a:txBody>
                    <a:bodyPr wrap="square"/>
                    <a:lstStyle/>
                    <a:p>
                      <a:pPr algn="r" rtl="1">
                        <a:lnSpc>
                          <a:spcPct val="108000"/>
                        </a:lnSpc>
                      </a:pPr>
                      <a:r>
                        <a:rPr sz="1150" b="1" i="0">
                          <a:solidFill>
                            <a:srgbClr val="FFFFFF"/>
                          </a:solidFill>
                          <a:latin typeface="Segoe UI"/>
                          <a:cs typeface="Segoe UI"/>
                          <a:ea typeface="Segoe UI"/>
                        </a:rPr>
                        <a:t>الإجراء المطلوب</a:t>
                      </a:r>
                    </a:p>
                  </a:txBody>
                  <a:tcPr marL="109728" marR="109728" marT="45720" marB="45720" anchor="ctr">
                    <a:solidFill>
                      <a:srgbClr val="12302E"/>
                    </a:solidFill>
                  </a:tcPr>
                </a:tc>
                <a:tc>
                  <a:txBody>
                    <a:bodyPr wrap="square"/>
                    <a:lstStyle/>
                    <a:p>
                      <a:pPr algn="r" rtl="1">
                        <a:lnSpc>
                          <a:spcPct val="108000"/>
                        </a:lnSpc>
                      </a:pPr>
                      <a:r>
                        <a:rPr sz="1150" b="1" i="0">
                          <a:solidFill>
                            <a:srgbClr val="FFFFFF"/>
                          </a:solidFill>
                          <a:latin typeface="Segoe UI"/>
                          <a:cs typeface="Segoe UI"/>
                          <a:ea typeface="Segoe UI"/>
                        </a:rPr>
                        <a:t>المعيار</a:t>
                      </a:r>
                    </a:p>
                  </a:txBody>
                  <a:tcPr marL="109728" marR="109728" marT="45720" marB="45720" anchor="ctr">
                    <a:solidFill>
                      <a:srgbClr val="12302E"/>
                    </a:solidFill>
                  </a:tcPr>
                </a:tc>
                <a:tc>
                  <a:txBody>
                    <a:bodyPr wrap="square"/>
                    <a:lstStyle/>
                    <a:p>
                      <a:pPr algn="r" rtl="1">
                        <a:lnSpc>
                          <a:spcPct val="108000"/>
                        </a:lnSpc>
                      </a:pPr>
                      <a:r>
                        <a:rPr sz="1150" b="1" i="0">
                          <a:solidFill>
                            <a:srgbClr val="FFFFFF"/>
                          </a:solidFill>
                          <a:latin typeface="Segoe UI"/>
                          <a:cs typeface="Segoe UI"/>
                          <a:ea typeface="Segoe UI"/>
                        </a:rPr>
                        <a:t>الدرجة</a:t>
                      </a:r>
                    </a:p>
                  </a:txBody>
                  <a:tcPr marL="109728" marR="109728" marT="45720" marB="45720" anchor="ctr">
                    <a:solidFill>
                      <a:srgbClr val="12302E"/>
                    </a:solidFill>
                  </a:tcPr>
                </a:tc>
              </a:tr>
              <a:tr h="713232">
                <a:tc>
                  <a:txBody>
                    <a:bodyPr wrap="square"/>
                    <a:lstStyle/>
                    <a:p>
                      <a:pPr algn="r" rtl="1">
                        <a:lnSpc>
                          <a:spcPct val="108000"/>
                        </a:lnSpc>
                      </a:pPr>
                      <a:r>
                        <a:rPr sz="1150" b="0" i="0">
                          <a:solidFill>
                            <a:srgbClr val="12302E"/>
                          </a:solidFill>
                          <a:latin typeface="Segoe UI"/>
                          <a:cs typeface="Segoe UI"/>
                          <a:ea typeface="Segoe UI"/>
                        </a:rPr>
                        <a:t>مشرف المنطقة</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ضوابط روتينية ومراقبة دورية وتوثيق</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احتمال ضعيف وأثر محدود على الأفراد أو التشغيل</a:t>
                      </a:r>
                    </a:p>
                  </a:txBody>
                  <a:tcPr marL="109728" marR="109728" marT="45720" marB="45720" anchor="ctr">
                    <a:solidFill>
                      <a:srgbClr val="FFFFFF"/>
                    </a:solidFill>
                  </a:tcPr>
                </a:tc>
                <a:tc>
                  <a:txBody>
                    <a:bodyPr wrap="square"/>
                    <a:lstStyle/>
                    <a:p>
                      <a:pPr algn="r" rtl="1">
                        <a:lnSpc>
                          <a:spcPct val="108000"/>
                        </a:lnSpc>
                      </a:pPr>
                      <a:r>
                        <a:rPr sz="1150" b="1" i="0">
                          <a:solidFill>
                            <a:srgbClr val="12302E"/>
                          </a:solidFill>
                          <a:latin typeface="Segoe UI"/>
                          <a:cs typeface="Segoe UI"/>
                          <a:ea typeface="Segoe UI"/>
                        </a:rPr>
                        <a:t>منخفض</a:t>
                      </a:r>
                    </a:p>
                  </a:txBody>
                  <a:tcPr marL="109728" marR="109728" marT="45720" marB="45720" anchor="ctr">
                    <a:solidFill>
                      <a:srgbClr val="FFFFFF"/>
                    </a:solidFill>
                  </a:tcPr>
                </a:tc>
              </a:tr>
              <a:tr h="713232">
                <a:tc>
                  <a:txBody>
                    <a:bodyPr wrap="square"/>
                    <a:lstStyle/>
                    <a:p>
                      <a:pPr algn="r" rtl="1">
                        <a:lnSpc>
                          <a:spcPct val="108000"/>
                        </a:lnSpc>
                      </a:pPr>
                      <a:r>
                        <a:rPr sz="1150" b="0" i="0">
                          <a:solidFill>
                            <a:srgbClr val="12302E"/>
                          </a:solidFill>
                          <a:latin typeface="Segoe UI"/>
                          <a:cs typeface="Segoe UI"/>
                          <a:ea typeface="Segoe UI"/>
                        </a:rPr>
                        <a:t>مسؤول الأمن والسلامة</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ضابط إضافي ومراقبة مستمرة قبل الافتتاح</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احتمال ممكن وأثر متوسط يستدعي تدخلاً</a:t>
                      </a:r>
                    </a:p>
                  </a:txBody>
                  <a:tcPr marL="109728" marR="109728" marT="45720" marB="45720" anchor="ctr">
                    <a:solidFill>
                      <a:srgbClr val="F7F3EA"/>
                    </a:solidFill>
                  </a:tcPr>
                </a:tc>
                <a:tc>
                  <a:txBody>
                    <a:bodyPr wrap="square"/>
                    <a:lstStyle/>
                    <a:p>
                      <a:pPr algn="r" rtl="1">
                        <a:lnSpc>
                          <a:spcPct val="108000"/>
                        </a:lnSpc>
                      </a:pPr>
                      <a:r>
                        <a:rPr sz="1150" b="1" i="0">
                          <a:solidFill>
                            <a:srgbClr val="12302E"/>
                          </a:solidFill>
                          <a:latin typeface="Segoe UI"/>
                          <a:cs typeface="Segoe UI"/>
                          <a:ea typeface="Segoe UI"/>
                        </a:rPr>
                        <a:t>متوسط</a:t>
                      </a:r>
                    </a:p>
                  </a:txBody>
                  <a:tcPr marL="109728" marR="109728" marT="45720" marB="45720" anchor="ctr">
                    <a:solidFill>
                      <a:srgbClr val="F7F3EA"/>
                    </a:solidFill>
                  </a:tcPr>
                </a:tc>
              </a:tr>
              <a:tr h="713232">
                <a:tc>
                  <a:txBody>
                    <a:bodyPr wrap="square"/>
                    <a:lstStyle/>
                    <a:p>
                      <a:pPr algn="r" rtl="1">
                        <a:lnSpc>
                          <a:spcPct val="108000"/>
                        </a:lnSpc>
                      </a:pPr>
                      <a:r>
                        <a:rPr sz="1150" b="0" i="0">
                          <a:solidFill>
                            <a:srgbClr val="12302E"/>
                          </a:solidFill>
                          <a:latin typeface="Segoe UI"/>
                          <a:cs typeface="Segoe UI"/>
                          <a:ea typeface="Segoe UI"/>
                        </a:rPr>
                        <a:t>مدير الفعالية</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إيقاف النشاط حتى استكمال المعالجة</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احتمال مرجّح وأثر جسيم على الأفراد أو سير الفعالية</a:t>
                      </a:r>
                    </a:p>
                  </a:txBody>
                  <a:tcPr marL="109728" marR="109728" marT="45720" marB="45720" anchor="ctr">
                    <a:solidFill>
                      <a:srgbClr val="FFFFFF"/>
                    </a:solidFill>
                  </a:tcPr>
                </a:tc>
                <a:tc>
                  <a:txBody>
                    <a:bodyPr wrap="square"/>
                    <a:lstStyle/>
                    <a:p>
                      <a:pPr algn="r" rtl="1">
                        <a:lnSpc>
                          <a:spcPct val="108000"/>
                        </a:lnSpc>
                      </a:pPr>
                      <a:r>
                        <a:rPr sz="1150" b="1" i="0">
                          <a:solidFill>
                            <a:srgbClr val="12302E"/>
                          </a:solidFill>
                          <a:latin typeface="Segoe UI"/>
                          <a:cs typeface="Segoe UI"/>
                          <a:ea typeface="Segoe UI"/>
                        </a:rPr>
                        <a:t>عالٍ</a:t>
                      </a:r>
                    </a:p>
                  </a:txBody>
                  <a:tcPr marL="109728" marR="109728" marT="45720" marB="45720" anchor="ctr">
                    <a:solidFill>
                      <a:srgbClr val="FFFFFF"/>
                    </a:solidFill>
                  </a:tcPr>
                </a:tc>
              </a:tr>
              <a:tr h="713232">
                <a:tc>
                  <a:txBody>
                    <a:bodyPr wrap="square"/>
                    <a:lstStyle/>
                    <a:p>
                      <a:pPr algn="r" rtl="1">
                        <a:lnSpc>
                          <a:spcPct val="108000"/>
                        </a:lnSpc>
                      </a:pPr>
                      <a:r>
                        <a:rPr sz="1150" b="0" i="0">
                          <a:solidFill>
                            <a:srgbClr val="12302E"/>
                          </a:solidFill>
                          <a:latin typeface="Segoe UI"/>
                          <a:cs typeface="Segoe UI"/>
                          <a:ea typeface="Segoe UI"/>
                        </a:rPr>
                        <a:t>مدير الفعالية والجهات المختصة</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إيقاف فوري وإخلاء جزئي أو كلي</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خطر على الحياة أو احتمال حدوث واسع النطاق</a:t>
                      </a:r>
                    </a:p>
                  </a:txBody>
                  <a:tcPr marL="109728" marR="109728" marT="45720" marB="45720" anchor="ctr">
                    <a:solidFill>
                      <a:srgbClr val="F7F3EA"/>
                    </a:solidFill>
                  </a:tcPr>
                </a:tc>
                <a:tc>
                  <a:txBody>
                    <a:bodyPr wrap="square"/>
                    <a:lstStyle/>
                    <a:p>
                      <a:pPr algn="r" rtl="1">
                        <a:lnSpc>
                          <a:spcPct val="108000"/>
                        </a:lnSpc>
                      </a:pPr>
                      <a:r>
                        <a:rPr sz="1150" b="1" i="0">
                          <a:solidFill>
                            <a:srgbClr val="12302E"/>
                          </a:solidFill>
                          <a:latin typeface="Segoe UI"/>
                          <a:cs typeface="Segoe UI"/>
                          <a:ea typeface="Segoe UI"/>
                        </a:rPr>
                        <a:t>حرج</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لا يُسمح بقبول خطر حرج مهما كانت الضغوط التشغيلية أو الجدول الزمني للفعالية.</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11</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التخطيط والتنصيب</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سجل مخاطر ما قبل الفعالية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529584"/>
        </p:xfrm>
        <a:graphic>
          <a:graphicData uri="http://schemas.openxmlformats.org/drawingml/2006/table">
            <a:tbl>
              <a:tblPr firstRow="1" bandRow="1">
                <a:tableStyleId>{5C22544A-7EE6-4342-B048-85BDC9FD1C3A}</a:tableStyleId>
              </a:tblPr>
              <a:tblGrid>
                <a:gridCol w="3140521"/>
                <a:gridCol w="2704338"/>
                <a:gridCol w="1831970"/>
                <a:gridCol w="3140521"/>
              </a:tblGrid>
              <a:tr h="420624">
                <a:tc>
                  <a:txBody>
                    <a:bodyPr wrap="square"/>
                    <a:lstStyle/>
                    <a:p>
                      <a:pPr algn="r" rtl="1">
                        <a:lnSpc>
                          <a:spcPct val="108000"/>
                        </a:lnSpc>
                      </a:pPr>
                      <a:r>
                        <a:rPr sz="1050" b="1" i="0">
                          <a:solidFill>
                            <a:srgbClr val="FFFFFF"/>
                          </a:solidFill>
                          <a:latin typeface="Segoe UI"/>
                          <a:cs typeface="Segoe UI"/>
                          <a:ea typeface="Segoe UI"/>
                        </a:rPr>
                        <a:t>الضابط الأساسي</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الأثر المحتمل</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مصدرها</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المخاطرة</a:t>
                      </a:r>
                    </a:p>
                  </a:txBody>
                  <a:tcPr marL="109728" marR="109728" marT="45720" marB="45720" anchor="ctr">
                    <a:solidFill>
                      <a:srgbClr val="12302E"/>
                    </a:solidFill>
                  </a:tcPr>
                </a:tc>
              </a:tr>
              <a:tr h="621792">
                <a:tc>
                  <a:txBody>
                    <a:bodyPr wrap="square"/>
                    <a:lstStyle/>
                    <a:p>
                      <a:pPr algn="r" rtl="1">
                        <a:lnSpc>
                          <a:spcPct val="108000"/>
                        </a:lnSpc>
                      </a:pPr>
                      <a:r>
                        <a:rPr sz="1050" b="0" i="0">
                          <a:solidFill>
                            <a:srgbClr val="12302E"/>
                          </a:solidFill>
                          <a:latin typeface="Segoe UI"/>
                          <a:cs typeface="Segoe UI"/>
                          <a:ea typeface="Segoe UI"/>
                        </a:rPr>
                        <a:t>اعتماد [السعة المعتمدة] وتقييد البيع وعدّادات دخول</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ازدحام وتدافع وتعطّل المخارج</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التخطيط والبيع</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سعة غير معتمدة أو بيع يتجاوز الطاقة</a:t>
                      </a:r>
                    </a:p>
                  </a:txBody>
                  <a:tcPr marL="109728" marR="109728" marT="45720" marB="45720" anchor="ctr">
                    <a:solidFill>
                      <a:srgbClr val="FFFFFF"/>
                    </a:solidFill>
                  </a:tcPr>
                </a:tc>
              </a:tr>
              <a:tr h="621792">
                <a:tc>
                  <a:txBody>
                    <a:bodyPr wrap="square"/>
                    <a:lstStyle/>
                    <a:p>
                      <a:pPr algn="r" rtl="1">
                        <a:lnSpc>
                          <a:spcPct val="108000"/>
                        </a:lnSpc>
                      </a:pPr>
                      <a:r>
                        <a:rPr sz="1050" b="0" i="0">
                          <a:solidFill>
                            <a:srgbClr val="12302E"/>
                          </a:solidFill>
                          <a:latin typeface="Segoe UI"/>
                          <a:cs typeface="Segoe UI"/>
                          <a:ea typeface="Segoe UI"/>
                        </a:rPr>
                        <a:t>عدد بوابات محسوب ومسارات منفصلة ومظلات انتظار</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طوابير طويلة وضغط على البوابات</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تصميم الموقع</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مسارات دخول وتفتيش غير كافية</a:t>
                      </a:r>
                    </a:p>
                  </a:txBody>
                  <a:tcPr marL="109728" marR="109728" marT="45720" marB="45720" anchor="ctr">
                    <a:solidFill>
                      <a:srgbClr val="F7F3EA"/>
                    </a:solidFill>
                  </a:tcPr>
                </a:tc>
              </a:tr>
              <a:tr h="621792">
                <a:tc>
                  <a:txBody>
                    <a:bodyPr wrap="square"/>
                    <a:lstStyle/>
                    <a:p>
                      <a:pPr algn="r" rtl="1">
                        <a:lnSpc>
                          <a:spcPct val="108000"/>
                        </a:lnSpc>
                      </a:pPr>
                      <a:r>
                        <a:rPr sz="1050" b="0" i="0">
                          <a:solidFill>
                            <a:srgbClr val="12302E"/>
                          </a:solidFill>
                          <a:latin typeface="Segoe UI"/>
                          <a:cs typeface="Segoe UI"/>
                          <a:ea typeface="Segoe UI"/>
                        </a:rPr>
                        <a:t>حسابات إنشائية واعتماد ومفتش مستقل قبل الافتتاح</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انهيار جزئي وإصابات</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المقاول</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هيكل مؤقت غير مرخّص أو ناقص التثبيت</a:t>
                      </a:r>
                    </a:p>
                  </a:txBody>
                  <a:tcPr marL="109728" marR="109728" marT="45720" marB="45720" anchor="ctr">
                    <a:solidFill>
                      <a:srgbClr val="FFFFFF"/>
                    </a:solidFill>
                  </a:tcPr>
                </a:tc>
              </a:tr>
              <a:tr h="621792">
                <a:tc>
                  <a:txBody>
                    <a:bodyPr wrap="square"/>
                    <a:lstStyle/>
                    <a:p>
                      <a:pPr algn="r" rtl="1">
                        <a:lnSpc>
                          <a:spcPct val="108000"/>
                        </a:lnSpc>
                      </a:pPr>
                      <a:r>
                        <a:rPr sz="1050" b="0" i="0">
                          <a:solidFill>
                            <a:srgbClr val="12302E"/>
                          </a:solidFill>
                          <a:latin typeface="Segoe UI"/>
                          <a:cs typeface="Segoe UI"/>
                          <a:ea typeface="Segoe UI"/>
                        </a:rPr>
                        <a:t>لوحات موزعة معتمدة وحمولة محسوبة ومسارات كابلات محمية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صعق وحرائق وانقطاع مفاجئ</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التنصيب</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تمديدات كهربائية عشوائية</a:t>
                      </a:r>
                    </a:p>
                  </a:txBody>
                  <a:tcPr marL="109728" marR="109728" marT="45720" marB="45720" anchor="ctr">
                    <a:solidFill>
                      <a:srgbClr val="F7F3EA"/>
                    </a:solidFill>
                  </a:tcPr>
                </a:tc>
              </a:tr>
              <a:tr h="621792">
                <a:tc>
                  <a:txBody>
                    <a:bodyPr wrap="square"/>
                    <a:lstStyle/>
                    <a:p>
                      <a:pPr algn="r" rtl="1">
                        <a:lnSpc>
                          <a:spcPct val="108000"/>
                        </a:lnSpc>
                      </a:pPr>
                      <a:r>
                        <a:rPr sz="1050" b="0" i="0">
                          <a:solidFill>
                            <a:srgbClr val="12302E"/>
                          </a:solidFill>
                          <a:latin typeface="Segoe UI"/>
                          <a:cs typeface="Segoe UI"/>
                          <a:ea typeface="Segoe UI"/>
                        </a:rPr>
                        <a:t>حدود رياح وأمطار وإجراء إيقاف معلن مسبقاً</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سقوط تجهيزات وإلغاء غير منظم</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الموقع والموسم</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غياب حدود طقس مكتوبة</a:t>
                      </a:r>
                    </a:p>
                  </a:txBody>
                  <a:tcPr marL="109728" marR="109728" marT="45720" marB="45720" anchor="ctr">
                    <a:solidFill>
                      <a:srgbClr val="FFFFFF"/>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تُرفق بهذا السجل مخططات الموقع والمسارات ونسخة من التصاريح قبل بدء التنصيب.</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12</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التشغيل</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سجل مخاطر أثناء الفعالية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1" cy="3822192"/>
        </p:xfrm>
        <a:graphic>
          <a:graphicData uri="http://schemas.openxmlformats.org/drawingml/2006/table">
            <a:tbl>
              <a:tblPr firstRow="1" bandRow="1">
                <a:tableStyleId>{5C22544A-7EE6-4342-B048-85BDC9FD1C3A}</a:tableStyleId>
              </a:tblPr>
              <a:tblGrid>
                <a:gridCol w="3307785"/>
                <a:gridCol w="2681988"/>
                <a:gridCol w="1787992"/>
                <a:gridCol w="3039586"/>
              </a:tblGrid>
              <a:tr h="420624">
                <a:tc>
                  <a:txBody>
                    <a:bodyPr wrap="square"/>
                    <a:lstStyle/>
                    <a:p>
                      <a:pPr algn="r" rtl="1">
                        <a:lnSpc>
                          <a:spcPct val="108000"/>
                        </a:lnSpc>
                      </a:pPr>
                      <a:r>
                        <a:rPr sz="1050" b="1" i="0">
                          <a:solidFill>
                            <a:srgbClr val="FFFFFF"/>
                          </a:solidFill>
                          <a:latin typeface="Segoe UI"/>
                          <a:cs typeface="Segoe UI"/>
                          <a:ea typeface="Segoe UI"/>
                        </a:rPr>
                        <a:t>الضابط الأساسي</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الأثر المحتمل</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مصدرها</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المخاطرة</a:t>
                      </a:r>
                    </a:p>
                  </a:txBody>
                  <a:tcPr marL="109728" marR="109728" marT="45720" marB="45720" anchor="ctr">
                    <a:solidFill>
                      <a:srgbClr val="12302E"/>
                    </a:solidFill>
                  </a:tcPr>
                </a:tc>
              </a:tr>
              <a:tr h="566928">
                <a:tc>
                  <a:txBody>
                    <a:bodyPr wrap="square"/>
                    <a:lstStyle/>
                    <a:p>
                      <a:pPr algn="r" rtl="1">
                        <a:lnSpc>
                          <a:spcPct val="108000"/>
                        </a:lnSpc>
                      </a:pPr>
                      <a:r>
                        <a:rPr sz="1050" b="0" i="0">
                          <a:solidFill>
                            <a:srgbClr val="12302E"/>
                          </a:solidFill>
                          <a:latin typeface="Segoe UI"/>
                          <a:cs typeface="Segoe UI"/>
                          <a:ea typeface="Segoe UI"/>
                        </a:rPr>
                        <a:t>عدّاد حشود وفريق تعزيز وإيقاف دخول مؤقت</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تدافع وإصابات وتعطّل الإخلاء</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تدفق الجمهور</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ازدحام عند بوابة أو ممر</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مولّدة احتياطية وإضاءة طوارئ وفحص دوري</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فقدان إضاءة وذعر في الحشد</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حمل زائد أو عطل</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انقطاع كهرباء مفاجئ</a:t>
                      </a:r>
                    </a:p>
                  </a:txBody>
                  <a:tcPr marL="109728" marR="109728" marT="45720" marB="45720" anchor="ctr">
                    <a:solidFill>
                      <a:srgbClr val="F7F3EA"/>
                    </a:solidFill>
                  </a:tcPr>
                </a:tc>
              </a:tr>
              <a:tr h="566928">
                <a:tc>
                  <a:txBody>
                    <a:bodyPr wrap="square"/>
                    <a:lstStyle/>
                    <a:p>
                      <a:pPr algn="r" rtl="1">
                        <a:lnSpc>
                          <a:spcPct val="108000"/>
                        </a:lnSpc>
                      </a:pPr>
                      <a:r>
                        <a:rPr sz="1050" b="0" i="0">
                          <a:solidFill>
                            <a:srgbClr val="12302E"/>
                          </a:solidFill>
                          <a:latin typeface="Segoe UI"/>
                          <a:cs typeface="Segoe UI"/>
                          <a:ea typeface="Segoe UI"/>
                        </a:rPr>
                        <a:t>فصل مناطق الطبخ ومنع التدخين وطفايات قريبة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انتشار سريع ودخان كثيف</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معدات طبخ أو تدخين</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حريق في منطقة طعام أو كواليس</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نقاط إسعاف موزعة ومسار إسعاف مفتوح</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تأخر الاستجابة الطبية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إجهاد حراري أو حالة سابقة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حالة طبية حرجة داخل الحشد</a:t>
                      </a:r>
                    </a:p>
                  </a:txBody>
                  <a:tcPr marL="109728" marR="109728" marT="45720" marB="45720" anchor="ctr">
                    <a:solidFill>
                      <a:srgbClr val="F7F3EA"/>
                    </a:solidFill>
                  </a:tcPr>
                </a:tc>
              </a:tr>
              <a:tr h="566928">
                <a:tc>
                  <a:txBody>
                    <a:bodyPr wrap="square"/>
                    <a:lstStyle/>
                    <a:p>
                      <a:pPr algn="r" rtl="1">
                        <a:lnSpc>
                          <a:spcPct val="108000"/>
                        </a:lnSpc>
                      </a:pPr>
                      <a:r>
                        <a:rPr sz="1050" b="0" i="0">
                          <a:solidFill>
                            <a:srgbClr val="12302E"/>
                          </a:solidFill>
                          <a:latin typeface="Segoe UI"/>
                          <a:cs typeface="Segoe UI"/>
                          <a:ea typeface="Segoe UI"/>
                        </a:rPr>
                        <a:t>حواجز معتمدة وفريق تدخل ومخارج خلفية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إصابات وسقوط حواجز</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تدافع نحو المنصة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سلوك جمهور غير منضبط</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مراقبة مستمرة وحدود إيقاف معلنة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سقوط هياكل وانزلاق</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الطقس</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رياح أو أمطار مفاجئة</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أي ضابط يظهر تعطّله أثناء التشغيل يُبلَّغ فوراً ويُستبدل قبل استمرار النشاط.</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13</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الإغلاق</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سجل مخاطر التفكيك وما بعد الفعالية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419856"/>
        </p:xfrm>
        <a:graphic>
          <a:graphicData uri="http://schemas.openxmlformats.org/drawingml/2006/table">
            <a:tbl>
              <a:tblPr firstRow="1" bandRow="1">
                <a:tableStyleId>{5C22544A-7EE6-4342-B048-85BDC9FD1C3A}</a:tableStyleId>
              </a:tblPr>
              <a:tblGrid>
                <a:gridCol w="4583623"/>
                <a:gridCol w="4033588"/>
                <a:gridCol w="2200139"/>
              </a:tblGrid>
              <a:tr h="420624">
                <a:tc>
                  <a:txBody>
                    <a:bodyPr wrap="square"/>
                    <a:lstStyle/>
                    <a:p>
                      <a:pPr algn="r" rtl="1">
                        <a:lnSpc>
                          <a:spcPct val="108000"/>
                        </a:lnSpc>
                      </a:pPr>
                      <a:r>
                        <a:rPr sz="1150" b="1" i="0">
                          <a:solidFill>
                            <a:srgbClr val="FFFFFF"/>
                          </a:solidFill>
                          <a:latin typeface="Segoe UI"/>
                          <a:cs typeface="Segoe UI"/>
                          <a:ea typeface="Segoe UI"/>
                        </a:rPr>
                        <a:t>الضابط المطلوب</a:t>
                      </a:r>
                    </a:p>
                  </a:txBody>
                  <a:tcPr marL="109728" marR="109728" marT="45720" marB="45720" anchor="ctr">
                    <a:solidFill>
                      <a:srgbClr val="12302E"/>
                    </a:solidFill>
                  </a:tcPr>
                </a:tc>
                <a:tc>
                  <a:txBody>
                    <a:bodyPr wrap="square"/>
                    <a:lstStyle/>
                    <a:p>
                      <a:pPr algn="r" rtl="1">
                        <a:lnSpc>
                          <a:spcPct val="108000"/>
                        </a:lnSpc>
                      </a:pPr>
                      <a:r>
                        <a:rPr sz="1150" b="1" i="0">
                          <a:solidFill>
                            <a:srgbClr val="FFFFFF"/>
                          </a:solidFill>
                          <a:latin typeface="Segoe UI"/>
                          <a:cs typeface="Segoe UI"/>
                          <a:ea typeface="Segoe UI"/>
                        </a:rPr>
                        <a:t>الخطر الأساسي</a:t>
                      </a:r>
                    </a:p>
                  </a:txBody>
                  <a:tcPr marL="109728" marR="109728" marT="45720" marB="45720" anchor="ctr">
                    <a:solidFill>
                      <a:srgbClr val="12302E"/>
                    </a:solidFill>
                  </a:tcPr>
                </a:tc>
                <a:tc>
                  <a:txBody>
                    <a:bodyPr wrap="square"/>
                    <a:lstStyle/>
                    <a:p>
                      <a:pPr algn="r" rtl="1">
                        <a:lnSpc>
                          <a:spcPct val="108000"/>
                        </a:lnSpc>
                      </a:pPr>
                      <a:r>
                        <a:rPr sz="1150" b="1" i="0">
                          <a:solidFill>
                            <a:srgbClr val="FFFFFF"/>
                          </a:solidFill>
                          <a:latin typeface="Segoe UI"/>
                          <a:cs typeface="Segoe UI"/>
                          <a:ea typeface="Segoe UI"/>
                        </a:rPr>
                        <a:t>المرحلة</a:t>
                      </a:r>
                    </a:p>
                  </a:txBody>
                  <a:tcPr marL="109728" marR="109728" marT="45720" marB="45720" anchor="ctr">
                    <a:solidFill>
                      <a:srgbClr val="12302E"/>
                    </a:solidFill>
                  </a:tcPr>
                </a:tc>
              </a:tr>
              <a:tr h="749808">
                <a:tc>
                  <a:txBody>
                    <a:bodyPr wrap="square"/>
                    <a:lstStyle/>
                    <a:p>
                      <a:pPr algn="r" rtl="1">
                        <a:lnSpc>
                          <a:spcPct val="108000"/>
                        </a:lnSpc>
                      </a:pPr>
                      <a:r>
                        <a:rPr sz="1150" b="0" i="0">
                          <a:solidFill>
                            <a:srgbClr val="12302E"/>
                          </a:solidFill>
                          <a:latin typeface="Segoe UI"/>
                          <a:cs typeface="Segoe UI"/>
                          <a:ea typeface="Segoe UI"/>
                        </a:rPr>
                        <a:t>إخلاء تدريجي وإضاءة كاملة وفريق توجيه على كل مخرج</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تزاحم على المخارج وسقوط في الممرات</a:t>
                      </a:r>
                    </a:p>
                  </a:txBody>
                  <a:tcPr marL="109728" marR="109728" marT="45720" marB="45720" anchor="ctr">
                    <a:solidFill>
                      <a:srgbClr val="FFFFFF"/>
                    </a:solidFill>
                  </a:tcPr>
                </a:tc>
                <a:tc>
                  <a:txBody>
                    <a:bodyPr wrap="square"/>
                    <a:lstStyle/>
                    <a:p>
                      <a:pPr algn="r" rtl="1">
                        <a:lnSpc>
                          <a:spcPct val="108000"/>
                        </a:lnSpc>
                      </a:pPr>
                      <a:r>
                        <a:rPr sz="1150" b="1" i="0">
                          <a:solidFill>
                            <a:srgbClr val="12302E"/>
                          </a:solidFill>
                          <a:latin typeface="Segoe UI"/>
                          <a:cs typeface="Segoe UI"/>
                          <a:ea typeface="Segoe UI"/>
                        </a:rPr>
                        <a:t>خروج الجمهور</a:t>
                      </a:r>
                    </a:p>
                  </a:txBody>
                  <a:tcPr marL="109728" marR="109728" marT="45720" marB="45720" anchor="ctr">
                    <a:solidFill>
                      <a:srgbClr val="FFFFFF"/>
                    </a:solidFill>
                  </a:tcPr>
                </a:tc>
              </a:tr>
              <a:tr h="749808">
                <a:tc>
                  <a:txBody>
                    <a:bodyPr wrap="square"/>
                    <a:lstStyle/>
                    <a:p>
                      <a:pPr algn="r" rtl="1">
                        <a:lnSpc>
                          <a:spcPct val="108000"/>
                        </a:lnSpc>
                      </a:pPr>
                      <a:r>
                        <a:rPr sz="1150" b="0" i="0">
                          <a:solidFill>
                            <a:srgbClr val="12302E"/>
                          </a:solidFill>
                          <a:latin typeface="Segoe UI"/>
                          <a:cs typeface="Segoe UI"/>
                          <a:ea typeface="Segoe UI"/>
                        </a:rPr>
                        <a:t>تسلسل تفكيك معتمد ومناطق محجوزة ومشرف مختص</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سقوط عناصر وحركة معدات ثقيلة</a:t>
                      </a:r>
                    </a:p>
                  </a:txBody>
                  <a:tcPr marL="109728" marR="109728" marT="45720" marB="45720" anchor="ctr">
                    <a:solidFill>
                      <a:srgbClr val="F7F3EA"/>
                    </a:solidFill>
                  </a:tcPr>
                </a:tc>
                <a:tc>
                  <a:txBody>
                    <a:bodyPr wrap="square"/>
                    <a:lstStyle/>
                    <a:p>
                      <a:pPr algn="r" rtl="1">
                        <a:lnSpc>
                          <a:spcPct val="108000"/>
                        </a:lnSpc>
                      </a:pPr>
                      <a:r>
                        <a:rPr sz="1150" b="1" i="0">
                          <a:solidFill>
                            <a:srgbClr val="12302E"/>
                          </a:solidFill>
                          <a:latin typeface="Segoe UI"/>
                          <a:cs typeface="Segoe UI"/>
                          <a:ea typeface="Segoe UI"/>
                        </a:rPr>
                        <a:t>تفكيك الهياكل</a:t>
                      </a:r>
                    </a:p>
                  </a:txBody>
                  <a:tcPr marL="109728" marR="109728" marT="45720" marB="45720" anchor="ctr">
                    <a:solidFill>
                      <a:srgbClr val="F7F3EA"/>
                    </a:solidFill>
                  </a:tcPr>
                </a:tc>
              </a:tr>
              <a:tr h="749808">
                <a:tc>
                  <a:txBody>
                    <a:bodyPr wrap="square"/>
                    <a:lstStyle/>
                    <a:p>
                      <a:pPr algn="r" rtl="1">
                        <a:lnSpc>
                          <a:spcPct val="108000"/>
                        </a:lnSpc>
                      </a:pPr>
                      <a:r>
                        <a:rPr sz="1150" b="0" i="0">
                          <a:solidFill>
                            <a:srgbClr val="12302E"/>
                          </a:solidFill>
                          <a:latin typeface="Segoe UI"/>
                          <a:cs typeface="Segoe UI"/>
                          <a:ea typeface="Segoe UI"/>
                        </a:rPr>
                        <a:t>فصل زمني بين خروج الجمهور ودخول المركبات</a:t>
                      </a:r>
                    </a:p>
                  </a:txBody>
                  <a:tcPr marL="109728" marR="109728" marT="45720" marB="45720" anchor="ctr">
                    <a:solidFill>
                      <a:srgbClr val="FFFFFF"/>
                    </a:solidFill>
                  </a:tcPr>
                </a:tc>
                <a:tc>
                  <a:txBody>
                    <a:bodyPr wrap="square"/>
                    <a:lstStyle/>
                    <a:p>
                      <a:pPr algn="r" rtl="1">
                        <a:lnSpc>
                          <a:spcPct val="108000"/>
                        </a:lnSpc>
                      </a:pPr>
                      <a:r>
                        <a:rPr sz="1150" b="0" i="0">
                          <a:solidFill>
                            <a:srgbClr val="12302E"/>
                          </a:solidFill>
                          <a:latin typeface="Segoe UI"/>
                          <a:cs typeface="Segoe UI"/>
                          <a:ea typeface="Segoe UI"/>
                        </a:rPr>
                        <a:t>تداخل مركبات المشغلين مع حركة المشاة</a:t>
                      </a:r>
                    </a:p>
                  </a:txBody>
                  <a:tcPr marL="109728" marR="109728" marT="45720" marB="45720" anchor="ctr">
                    <a:solidFill>
                      <a:srgbClr val="FFFFFF"/>
                    </a:solidFill>
                  </a:tcPr>
                </a:tc>
                <a:tc>
                  <a:txBody>
                    <a:bodyPr wrap="square"/>
                    <a:lstStyle/>
                    <a:p>
                      <a:pPr algn="r" rtl="1">
                        <a:lnSpc>
                          <a:spcPct val="108000"/>
                        </a:lnSpc>
                      </a:pPr>
                      <a:r>
                        <a:rPr sz="1150" b="1" i="0">
                          <a:solidFill>
                            <a:srgbClr val="12302E"/>
                          </a:solidFill>
                          <a:latin typeface="Segoe UI"/>
                          <a:cs typeface="Segoe UI"/>
                          <a:ea typeface="Segoe UI"/>
                        </a:rPr>
                        <a:t>إخلاء المعدات والبضائع</a:t>
                      </a:r>
                    </a:p>
                  </a:txBody>
                  <a:tcPr marL="109728" marR="109728" marT="45720" marB="45720" anchor="ctr">
                    <a:solidFill>
                      <a:srgbClr val="FFFFFF"/>
                    </a:solidFill>
                  </a:tcPr>
                </a:tc>
              </a:tr>
              <a:tr h="749808">
                <a:tc>
                  <a:txBody>
                    <a:bodyPr wrap="square"/>
                    <a:lstStyle/>
                    <a:p>
                      <a:pPr algn="r" rtl="1">
                        <a:lnSpc>
                          <a:spcPct val="108000"/>
                        </a:lnSpc>
                      </a:pPr>
                      <a:r>
                        <a:rPr sz="1150" b="0" i="0">
                          <a:solidFill>
                            <a:srgbClr val="12302E"/>
                          </a:solidFill>
                          <a:latin typeface="Segoe UI"/>
                          <a:cs typeface="Segoe UI"/>
                          <a:ea typeface="Segoe UI"/>
                        </a:rPr>
                        <a:t>جولة تنظيف وفحص نهائي قبل تسليم الموقع</a:t>
                      </a:r>
                    </a:p>
                  </a:txBody>
                  <a:tcPr marL="109728" marR="109728" marT="45720" marB="45720" anchor="ctr">
                    <a:solidFill>
                      <a:srgbClr val="F7F3EA"/>
                    </a:solidFill>
                  </a:tcPr>
                </a:tc>
                <a:tc>
                  <a:txBody>
                    <a:bodyPr wrap="square"/>
                    <a:lstStyle/>
                    <a:p>
                      <a:pPr algn="r" rtl="1">
                        <a:lnSpc>
                          <a:spcPct val="108000"/>
                        </a:lnSpc>
                      </a:pPr>
                      <a:r>
                        <a:rPr sz="1150" b="0" i="0">
                          <a:solidFill>
                            <a:srgbClr val="12302E"/>
                          </a:solidFill>
                          <a:latin typeface="Segoe UI"/>
                          <a:cs typeface="Segoe UI"/>
                          <a:ea typeface="Segoe UI"/>
                        </a:rPr>
                        <a:t>مخلفات وزجاج وأسطح غير آمنة</a:t>
                      </a:r>
                    </a:p>
                  </a:txBody>
                  <a:tcPr marL="109728" marR="109728" marT="45720" marB="45720" anchor="ctr">
                    <a:solidFill>
                      <a:srgbClr val="F7F3EA"/>
                    </a:solidFill>
                  </a:tcPr>
                </a:tc>
                <a:tc>
                  <a:txBody>
                    <a:bodyPr wrap="square"/>
                    <a:lstStyle/>
                    <a:p>
                      <a:pPr algn="r" rtl="1">
                        <a:lnSpc>
                          <a:spcPct val="108000"/>
                        </a:lnSpc>
                      </a:pPr>
                      <a:r>
                        <a:rPr sz="1150" b="1" i="0">
                          <a:solidFill>
                            <a:srgbClr val="12302E"/>
                          </a:solidFill>
                          <a:latin typeface="Segoe UI"/>
                          <a:cs typeface="Segoe UI"/>
                          <a:ea typeface="Segoe UI"/>
                        </a:rPr>
                        <a:t>إعادة الموقع</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لا يُغلق الموقع رسمياً قبل توقيع مسؤول الأمن والسلامة على استكمال الإغلاق.</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rowd_gate.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03</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الحشود والسعة والحركة</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السعة المعتمدة ومسار الجمهور من الطابور إلى المخرج</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15</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879592" y="822960"/>
            <a:ext cx="5623560"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أساس كل ترتيب لاحق</a:t>
            </a:r>
          </a:p>
        </p:txBody>
      </p:sp>
      <p:sp>
        <p:nvSpPr>
          <p:cNvPr id="7" name="TextBox 6"/>
          <p:cNvSpPr txBox="1"/>
          <p:nvPr/>
        </p:nvSpPr>
        <p:spPr>
          <a:xfrm>
            <a:off x="5879592" y="1097280"/>
            <a:ext cx="5623560" cy="603504"/>
          </a:xfrm>
          <a:prstGeom prst="rect">
            <a:avLst/>
          </a:prstGeom>
          <a:noFill/>
        </p:spPr>
        <p:txBody>
          <a:bodyPr wrap="square" anchor="t" lIns="0" rIns="0" tIns="0" bIns="0">
            <a:spAutoFit/>
          </a:bodyPr>
          <a:lstStyle/>
          <a:p>
            <a:pPr algn="r" rtl="1">
              <a:lnSpc>
                <a:spcPct val="105000"/>
              </a:lnSpc>
              <a:spcAft>
                <a:spcPts val="0"/>
              </a:spcAft>
            </a:pPr>
            <a:r>
              <a:rPr sz="2500" b="1" i="0">
                <a:solidFill>
                  <a:srgbClr val="12302E"/>
                </a:solidFill>
                <a:latin typeface="Segoe UI"/>
                <a:cs typeface="Segoe UI"/>
                <a:ea typeface="Segoe UI"/>
              </a:rPr>
              <a:t>السعة وإدارة الأعداد</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crowd_gate.png"/>
          <p:cNvPicPr>
            <a:picLocks noChangeAspect="1"/>
          </p:cNvPicPr>
          <p:nvPr/>
        </p:nvPicPr>
        <p:blipFill>
          <a:blip r:embed="rId2"/>
          <a:stretch>
            <a:fillRect/>
          </a:stretch>
        </p:blipFill>
        <p:spPr>
          <a:xfrm>
            <a:off x="731520" y="2139696"/>
            <a:ext cx="4617720" cy="2597467"/>
          </a:xfrm>
          <a:prstGeom prst="rect">
            <a:avLst/>
          </a:prstGeom>
        </p:spPr>
      </p:pic>
      <p:sp>
        <p:nvSpPr>
          <p:cNvPr id="10" name="Rectangle 9"/>
          <p:cNvSpPr/>
          <p:nvPr/>
        </p:nvSpPr>
        <p:spPr>
          <a:xfrm>
            <a:off x="731520" y="4773739"/>
            <a:ext cx="4617720" cy="13716"/>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4883467"/>
            <a:ext cx="4617720" cy="457200"/>
          </a:xfrm>
          <a:prstGeom prst="rect">
            <a:avLst/>
          </a:prstGeom>
          <a:noFill/>
        </p:spPr>
        <p:txBody>
          <a:bodyPr wrap="square" anchor="t" lIns="0" rIns="0" tIns="0" bIns="0">
            <a:spAutoFit/>
          </a:bodyPr>
          <a:lstStyle/>
          <a:p>
            <a:pPr algn="r" rtl="1">
              <a:lnSpc>
                <a:spcPct val="125000"/>
              </a:lnSpc>
              <a:spcAft>
                <a:spcPts val="0"/>
              </a:spcAft>
            </a:pPr>
            <a:r>
              <a:rPr sz="950" b="0" i="0">
                <a:solidFill>
                  <a:srgbClr val="8C9A94"/>
                </a:solidFill>
                <a:latin typeface="Segoe UI"/>
                <a:cs typeface="Segoe UI"/>
                <a:ea typeface="Segoe UI"/>
              </a:rPr>
              <a:t>مخطط توضيحي لمسار الدخول — يُستبدل بمخطط الموقع المعتمد لكل فعالية</a:t>
            </a:r>
          </a:p>
        </p:txBody>
      </p:sp>
      <p:sp>
        <p:nvSpPr>
          <p:cNvPr id="12" name="TextBox 11"/>
          <p:cNvSpPr txBox="1"/>
          <p:nvPr/>
        </p:nvSpPr>
        <p:spPr>
          <a:xfrm>
            <a:off x="5879592" y="2139696"/>
            <a:ext cx="5623560" cy="3566160"/>
          </a:xfrm>
          <a:prstGeom prst="rect">
            <a:avLst/>
          </a:prstGeom>
          <a:noFill/>
        </p:spPr>
        <p:txBody>
          <a:bodyPr wrap="square" lIns="0" rIns="0" tIns="0" bIns="0">
            <a:spAutoFit/>
          </a:bodyPr>
          <a:lstStyle/>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لا تُحسب السعة من مساحة الأرض وحدها، بل بعدد المخارج وسعتها ومسارات الإخلاء والخدمات المتاحة.</a:t>
            </a:r>
          </a:p>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تُثبَّت السعة المعتمدة لكل منطقة في مخطط الموقع: [السعة المعتمدة] لكل صالة أو ساحة، والإجمالي [السعة الإجمالية المعتمدة].</a:t>
            </a:r>
          </a:p>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تُراجع عدّادات الدخول والخروج كل [مدة محددة]، وتُقارن بالحد المعتمد لكل منطقة لا بالإجمالي فقط.</a:t>
            </a:r>
          </a:p>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عند بلوغ 85% من سعة أي منطقة تُفعَّل خطة الازدحام: وقف البيع، إعادة توزيع الفرق، وفتح مسارات بديلة.</a:t>
            </a:r>
          </a:p>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الفعاليات ذات المقاعد المرقّمة تُدار بعدد مقاعد لكل جلسة، مع فاصل زمني كافٍ بين الجلسات.</a:t>
            </a:r>
          </a:p>
          <a:p>
            <a:pPr algn="r" rtl="1" marR="260000" indent="-260000">
              <a:lnSpc>
                <a:spcPct val="128000"/>
              </a:lnSpc>
              <a:spcAft>
                <a:spcPts val="1000"/>
              </a:spcAft>
              <a:buClr>
                <a:srgbClr val="6E9C8E"/>
              </a:buClr>
              <a:buFont typeface="Arial"/>
              <a:buChar char="▪"/>
            </a:pPr>
            <a:r>
              <a:rPr sz="1350" b="0" i="0">
                <a:solidFill>
                  <a:srgbClr val="12302E"/>
                </a:solidFill>
                <a:latin typeface="Segoe UI"/>
                <a:cs typeface="Segoe UI"/>
                <a:ea typeface="Segoe UI"/>
              </a:rPr>
              <a:t>أي زيادة في السعة تتطلب اعتماداً كتابياً من الجهة المختصة قبل الإعلان عنها.</a:t>
            </a:r>
          </a:p>
        </p:txBody>
      </p:sp>
      <p:sp>
        <p:nvSpPr>
          <p:cNvPr id="13" name="Rounded Rectangle 12"/>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16</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تنظيم حركة الجمهور</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الدخول والخروج والطوابير</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8963406"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963406"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01150"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01</a:t>
            </a:r>
          </a:p>
        </p:txBody>
      </p:sp>
      <p:sp>
        <p:nvSpPr>
          <p:cNvPr id="12" name="TextBox 11"/>
          <p:cNvSpPr txBox="1"/>
          <p:nvPr/>
        </p:nvSpPr>
        <p:spPr>
          <a:xfrm>
            <a:off x="9201150"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نقاط تفتيش كافية</a:t>
            </a:r>
          </a:p>
        </p:txBody>
      </p:sp>
      <p:sp>
        <p:nvSpPr>
          <p:cNvPr id="13" name="TextBox 12"/>
          <p:cNvSpPr txBox="1"/>
          <p:nvPr/>
        </p:nvSpPr>
        <p:spPr>
          <a:xfrm>
            <a:off x="9201150"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عدد نقاط التفتيش يُحسب على ذروة التدفق المتوقعة، مع نقطة إضافية احتياطية تُفتح عند الحاجة.</a:t>
            </a:r>
          </a:p>
        </p:txBody>
      </p:sp>
      <p:sp>
        <p:nvSpPr>
          <p:cNvPr id="14" name="Rounded Rectangle 13"/>
          <p:cNvSpPr/>
          <p:nvPr/>
        </p:nvSpPr>
        <p:spPr>
          <a:xfrm>
            <a:off x="6204204"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04204"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41948"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02</a:t>
            </a:r>
          </a:p>
        </p:txBody>
      </p:sp>
      <p:sp>
        <p:nvSpPr>
          <p:cNvPr id="17" name="TextBox 16"/>
          <p:cNvSpPr txBox="1"/>
          <p:nvPr/>
        </p:nvSpPr>
        <p:spPr>
          <a:xfrm>
            <a:off x="6441948"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مسارات منفصلة</a:t>
            </a:r>
          </a:p>
        </p:txBody>
      </p:sp>
      <p:sp>
        <p:nvSpPr>
          <p:cNvPr id="18" name="TextBox 17"/>
          <p:cNvSpPr txBox="1"/>
          <p:nvPr/>
        </p:nvSpPr>
        <p:spPr>
          <a:xfrm>
            <a:off x="6441948"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مسار للدخول ومسار للخروج، ومسارات مستقلة للعائلات والضيوف والإعلام وذوي الاحتياجات.</a:t>
            </a:r>
          </a:p>
        </p:txBody>
      </p:sp>
      <p:sp>
        <p:nvSpPr>
          <p:cNvPr id="19" name="Rounded Rectangle 18"/>
          <p:cNvSpPr/>
          <p:nvPr/>
        </p:nvSpPr>
        <p:spPr>
          <a:xfrm>
            <a:off x="3445002"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445002"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82746"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03</a:t>
            </a:r>
          </a:p>
        </p:txBody>
      </p:sp>
      <p:sp>
        <p:nvSpPr>
          <p:cNvPr id="22" name="TextBox 21"/>
          <p:cNvSpPr txBox="1"/>
          <p:nvPr/>
        </p:nvSpPr>
        <p:spPr>
          <a:xfrm>
            <a:off x="3682746"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طابور لا يصل إلى الطريق</a:t>
            </a:r>
          </a:p>
        </p:txBody>
      </p:sp>
      <p:sp>
        <p:nvSpPr>
          <p:cNvPr id="23" name="TextBox 22"/>
          <p:cNvSpPr txBox="1"/>
          <p:nvPr/>
        </p:nvSpPr>
        <p:spPr>
          <a:xfrm>
            <a:off x="3682746"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تشكيل الطابور داخل حرم الموقع بمسافة كافية، مع مظلات وماء وإرشاد صوتي واضح.</a:t>
            </a:r>
          </a:p>
        </p:txBody>
      </p:sp>
      <p:sp>
        <p:nvSpPr>
          <p:cNvPr id="24" name="Rounded Rectangle 23"/>
          <p:cNvSpPr/>
          <p:nvPr/>
        </p:nvSpPr>
        <p:spPr>
          <a:xfrm>
            <a:off x="685800"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85800"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04</a:t>
            </a:r>
          </a:p>
        </p:txBody>
      </p:sp>
      <p:sp>
        <p:nvSpPr>
          <p:cNvPr id="27" name="TextBox 26"/>
          <p:cNvSpPr txBox="1"/>
          <p:nvPr/>
        </p:nvSpPr>
        <p:spPr>
          <a:xfrm>
            <a:off x="923544"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إعادة الدخول</a:t>
            </a:r>
          </a:p>
        </p:txBody>
      </p:sp>
      <p:sp>
        <p:nvSpPr>
          <p:cNvPr id="28" name="TextBox 27"/>
          <p:cNvSpPr txBox="1"/>
          <p:nvPr/>
        </p:nvSpPr>
        <p:spPr>
          <a:xfrm>
            <a:off x="923544"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آلية معتمدة لإعادة الدخول تُمنع فيها إعادة التفتيش الكامل، مع ضبط البوابات ومنع الدخول العابر.</a:t>
            </a:r>
          </a:p>
        </p:txBody>
      </p:sp>
      <p:sp>
        <p:nvSpPr>
          <p:cNvPr id="29" name="Rectangle 28"/>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لا يُفتح باب الجمهور قبل تأكيد جاهزية المخارج وتوزيع الفرق على مواقعها.</a:t>
            </a:r>
          </a:p>
        </p:txBody>
      </p:sp>
      <p:sp>
        <p:nvSpPr>
          <p:cNvPr id="31" name="Rounded Rectangle 30"/>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17</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لا يُقبل به تهاون</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المخارج ومسارات الإخلاء</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139696"/>
            <a:ext cx="10817352" cy="3657600"/>
          </a:xfrm>
          <a:prstGeom prst="rect">
            <a:avLst/>
          </a:prstGeom>
          <a:noFill/>
        </p:spPr>
        <p:txBody>
          <a:bodyPr wrap="square" lIns="0" rIns="0" tIns="0" bIns="0">
            <a:spAutoFit/>
          </a:bodyPr>
          <a:lstStyle/>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كل مخرج يعمل دون مفاتيح أو بطاقات، وتُمنع الأقفال والسلاسل والبوابات المغلقة أثناء التشغيل.</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الممرات والمخارج تبقى سالكة تماماً: لا تخزين، لا معدات، لا كراسي إضافية، لا لافتات تحجب اللوحات.</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لوحات المخارج مضاءة ومرئية من مسافة كافية، والإضاءة الاحتياطية مختبرة قبل الافتتاح.</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كل مخرج يُخصص له فرد مسؤول يعرف آلية فتحه ويبقى في موقعه حتى خروج آخر زائر.</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عرض الممرات وأبواب الطوارئ يطابق ما ورد في مخطط معتمد، وأي تعديل يستلزم اعتماداً مسبقاً.</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مسارات الإخلاء لا تمر عبر مناطق الخدمة أو مواقف المركبات أو مناطق محجوزة للمقاولين.</a:t>
            </a:r>
          </a:p>
        </p:txBody>
      </p:sp>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تُعلَّق خريطة المخارج ومسار الإخلاء عند كل بوابة كواليس، لا في المدخل الرئيسي فقط.</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18</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قرارات اللحظة</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ذروة الحضور والازدحام</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8963406"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963406"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01150"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01</a:t>
            </a:r>
          </a:p>
        </p:txBody>
      </p:sp>
      <p:sp>
        <p:nvSpPr>
          <p:cNvPr id="12" name="TextBox 11"/>
          <p:cNvSpPr txBox="1"/>
          <p:nvPr/>
        </p:nvSpPr>
        <p:spPr>
          <a:xfrm>
            <a:off x="9201150"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قياس لا تقدير</a:t>
            </a:r>
          </a:p>
        </p:txBody>
      </p:sp>
      <p:sp>
        <p:nvSpPr>
          <p:cNvPr id="13" name="TextBox 12"/>
          <p:cNvSpPr txBox="1"/>
          <p:nvPr/>
        </p:nvSpPr>
        <p:spPr>
          <a:xfrm>
            <a:off x="9201150"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عدّادات على البوابات ونقاط داخلية، ومراقبة بصرية موزعة على المناطق ذات الكثافة.</a:t>
            </a:r>
          </a:p>
        </p:txBody>
      </p:sp>
      <p:sp>
        <p:nvSpPr>
          <p:cNvPr id="14" name="Rounded Rectangle 13"/>
          <p:cNvSpPr/>
          <p:nvPr/>
        </p:nvSpPr>
        <p:spPr>
          <a:xfrm>
            <a:off x="6204204"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04204"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41948"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02</a:t>
            </a:r>
          </a:p>
        </p:txBody>
      </p:sp>
      <p:sp>
        <p:nvSpPr>
          <p:cNvPr id="17" name="TextBox 16"/>
          <p:cNvSpPr txBox="1"/>
          <p:nvPr/>
        </p:nvSpPr>
        <p:spPr>
          <a:xfrm>
            <a:off x="6441948"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إيقاف مؤقت للدخول</a:t>
            </a:r>
          </a:p>
        </p:txBody>
      </p:sp>
      <p:sp>
        <p:nvSpPr>
          <p:cNvPr id="18" name="TextBox 17"/>
          <p:cNvSpPr txBox="1"/>
          <p:nvPr/>
        </p:nvSpPr>
        <p:spPr>
          <a:xfrm>
            <a:off x="6441948"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عند امتلاء منطقة، يُوقف الدخول إليها ويُحوَّل التدفق إلى منطقة بديلة معلنة مسبقاً.</a:t>
            </a:r>
          </a:p>
        </p:txBody>
      </p:sp>
      <p:sp>
        <p:nvSpPr>
          <p:cNvPr id="19" name="Rounded Rectangle 18"/>
          <p:cNvSpPr/>
          <p:nvPr/>
        </p:nvSpPr>
        <p:spPr>
          <a:xfrm>
            <a:off x="3445002"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445002"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82746"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03</a:t>
            </a:r>
          </a:p>
        </p:txBody>
      </p:sp>
      <p:sp>
        <p:nvSpPr>
          <p:cNvPr id="22" name="TextBox 21"/>
          <p:cNvSpPr txBox="1"/>
          <p:nvPr/>
        </p:nvSpPr>
        <p:spPr>
          <a:xfrm>
            <a:off x="3682746"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فتح مسار خلفي</a:t>
            </a:r>
          </a:p>
        </p:txBody>
      </p:sp>
      <p:sp>
        <p:nvSpPr>
          <p:cNvPr id="23" name="TextBox 22"/>
          <p:cNvSpPr txBox="1"/>
          <p:nvPr/>
        </p:nvSpPr>
        <p:spPr>
          <a:xfrm>
            <a:off x="3682746"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مخارج خلفية تُفتح عند الحاجة فقط بقرار مسؤول السلامة مع تأمينها بأفراد.</a:t>
            </a:r>
          </a:p>
        </p:txBody>
      </p:sp>
      <p:sp>
        <p:nvSpPr>
          <p:cNvPr id="24" name="Rounded Rectangle 23"/>
          <p:cNvSpPr/>
          <p:nvPr/>
        </p:nvSpPr>
        <p:spPr>
          <a:xfrm>
            <a:off x="685800"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85800"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04</a:t>
            </a:r>
          </a:p>
        </p:txBody>
      </p:sp>
      <p:sp>
        <p:nvSpPr>
          <p:cNvPr id="27" name="TextBox 26"/>
          <p:cNvSpPr txBox="1"/>
          <p:nvPr/>
        </p:nvSpPr>
        <p:spPr>
          <a:xfrm>
            <a:off x="923544"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إبلاغ متسلسل</a:t>
            </a:r>
          </a:p>
        </p:txBody>
      </p:sp>
      <p:sp>
        <p:nvSpPr>
          <p:cNvPr id="28" name="TextBox 27"/>
          <p:cNvSpPr txBox="1"/>
          <p:nvPr/>
        </p:nvSpPr>
        <p:spPr>
          <a:xfrm>
            <a:off x="923544"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المشرف يبلّغ غرفة التحكم، وغرفة التحكم تبلّغ مدير الفعالية وقائد الإخلاء في وقت واحد.</a:t>
            </a:r>
          </a:p>
        </p:txBody>
      </p:sp>
      <p:sp>
        <p:nvSpPr>
          <p:cNvPr id="29" name="Rectangle 28"/>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كل قرار إيقاف أو تحويل يُسجَّل بوقته وسببه وجهة إبلاغه.</a:t>
            </a:r>
          </a:p>
        </p:txBody>
      </p:sp>
      <p:sp>
        <p:nvSpPr>
          <p:cNvPr id="31" name="Rounded Rectangle 30"/>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hero_festival.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04</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المنصات والهياكل المؤقتة</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المنصة والأبراج والمقاعد والحواجز ومناطق الكواليس</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20</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879592" y="822960"/>
            <a:ext cx="5623560"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يُبنى لأيام يجب أن يُحسب كأنه دائم</a:t>
            </a:r>
          </a:p>
        </p:txBody>
      </p:sp>
      <p:sp>
        <p:nvSpPr>
          <p:cNvPr id="7" name="TextBox 6"/>
          <p:cNvSpPr txBox="1"/>
          <p:nvPr/>
        </p:nvSpPr>
        <p:spPr>
          <a:xfrm>
            <a:off x="5879592" y="1097280"/>
            <a:ext cx="5623560" cy="603504"/>
          </a:xfrm>
          <a:prstGeom prst="rect">
            <a:avLst/>
          </a:prstGeom>
          <a:noFill/>
        </p:spPr>
        <p:txBody>
          <a:bodyPr wrap="square" anchor="t" lIns="0" rIns="0" tIns="0" bIns="0">
            <a:spAutoFit/>
          </a:bodyPr>
          <a:lstStyle/>
          <a:p>
            <a:pPr algn="r" rtl="1">
              <a:lnSpc>
                <a:spcPct val="105000"/>
              </a:lnSpc>
              <a:spcAft>
                <a:spcPts val="0"/>
              </a:spcAft>
            </a:pPr>
            <a:r>
              <a:rPr sz="2500" b="1" i="0">
                <a:solidFill>
                  <a:srgbClr val="12302E"/>
                </a:solidFill>
                <a:latin typeface="Segoe UI"/>
                <a:cs typeface="Segoe UI"/>
                <a:ea typeface="Segoe UI"/>
              </a:rPr>
              <a:t>المنصات والهياكل المؤقتة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tage_rig.png"/>
          <p:cNvPicPr>
            <a:picLocks noChangeAspect="1"/>
          </p:cNvPicPr>
          <p:nvPr/>
        </p:nvPicPr>
        <p:blipFill>
          <a:blip r:embed="rId2"/>
          <a:stretch>
            <a:fillRect/>
          </a:stretch>
        </p:blipFill>
        <p:spPr>
          <a:xfrm>
            <a:off x="731520" y="2139696"/>
            <a:ext cx="4617720" cy="2597467"/>
          </a:xfrm>
          <a:prstGeom prst="rect">
            <a:avLst/>
          </a:prstGeom>
        </p:spPr>
      </p:pic>
      <p:sp>
        <p:nvSpPr>
          <p:cNvPr id="10" name="Rectangle 9"/>
          <p:cNvSpPr/>
          <p:nvPr/>
        </p:nvSpPr>
        <p:spPr>
          <a:xfrm>
            <a:off x="731520" y="4773739"/>
            <a:ext cx="4617720" cy="13716"/>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4883467"/>
            <a:ext cx="4617720" cy="457200"/>
          </a:xfrm>
          <a:prstGeom prst="rect">
            <a:avLst/>
          </a:prstGeom>
          <a:noFill/>
        </p:spPr>
        <p:txBody>
          <a:bodyPr wrap="square" anchor="t" lIns="0" rIns="0" tIns="0" bIns="0">
            <a:spAutoFit/>
          </a:bodyPr>
          <a:lstStyle/>
          <a:p>
            <a:pPr algn="r" rtl="1">
              <a:lnSpc>
                <a:spcPct val="125000"/>
              </a:lnSpc>
              <a:spcAft>
                <a:spcPts val="0"/>
              </a:spcAft>
            </a:pPr>
            <a:r>
              <a:rPr sz="950" b="0" i="0">
                <a:solidFill>
                  <a:srgbClr val="8C9A94"/>
                </a:solidFill>
                <a:latin typeface="Segoe UI"/>
                <a:cs typeface="Segoe UI"/>
                <a:ea typeface="Segoe UI"/>
              </a:rPr>
              <a:t>مخطط توضيحي لمكونات منصة مؤقتة — لا يمثل تصميماً إنشائياً معتمداً</a:t>
            </a:r>
          </a:p>
        </p:txBody>
      </p:sp>
      <p:sp>
        <p:nvSpPr>
          <p:cNvPr id="12" name="TextBox 11"/>
          <p:cNvSpPr txBox="1"/>
          <p:nvPr/>
        </p:nvSpPr>
        <p:spPr>
          <a:xfrm>
            <a:off x="5879592" y="2139696"/>
            <a:ext cx="5623560" cy="3566160"/>
          </a:xfrm>
          <a:prstGeom prst="rect">
            <a:avLst/>
          </a:prstGeom>
          <a:noFill/>
        </p:spPr>
        <p:txBody>
          <a:bodyPr wrap="square" lIns="0" rIns="0" tIns="0" bIns="0">
            <a:spAutoFit/>
          </a:bodyPr>
          <a:lstStyle/>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كل منصة أو برج صوت أو مدرج مؤقت يُقام على مخطط وحساب إنشائي معتمد من مهندس مختص قبل التنفيذ.</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الأحمال تُحسب مجتمعة: الإضاءة والصوت والشاشات والأفراد، لا كل عنصر على حدة.</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أوزان التثبيت والمسندات تكفي للظروف المحلية، وتُعاد مراجعتها بعد كل تغيّر في الطقس.</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لا تعديل على الهيكل بعد الفحص النهائي، وأي إضافة تمر بموافقة المهندس المشرف كتابياً.</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المناطق أسفل المنصة والأبراج والممرات الخلفية تُحجز ولا يُسمح بالوقوف أو التخزين فيها.</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فحص يومي قبل الافتتاح: الوصلات، الأقفال، الدعامات، الأسطح، المنحدرات، وسلامة الدرابزين.</a:t>
            </a:r>
          </a:p>
        </p:txBody>
      </p:sp>
      <p:sp>
        <p:nvSpPr>
          <p:cNvPr id="13" name="Rounded Rectangle 12"/>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21</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تفاصيل تصنع الفرق</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المقاعد والحواجز والكواليس</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1" cy="3712464"/>
        </p:xfrm>
        <a:graphic>
          <a:graphicData uri="http://schemas.openxmlformats.org/drawingml/2006/table">
            <a:tbl>
              <a:tblPr firstRow="1" bandRow="1">
                <a:tableStyleId>{5C22544A-7EE6-4342-B048-85BDC9FD1C3A}</a:tableStyleId>
              </a:tblPr>
              <a:tblGrid>
                <a:gridCol w="4675296"/>
                <a:gridCol w="3758571"/>
                <a:gridCol w="2383484"/>
              </a:tblGrid>
              <a:tr h="420624">
                <a:tc>
                  <a:txBody>
                    <a:bodyPr wrap="square"/>
                    <a:lstStyle/>
                    <a:p>
                      <a:pPr algn="r" rtl="1">
                        <a:lnSpc>
                          <a:spcPct val="108000"/>
                        </a:lnSpc>
                      </a:pPr>
                      <a:r>
                        <a:rPr sz="1050" b="1" i="0">
                          <a:solidFill>
                            <a:srgbClr val="FFFFFF"/>
                          </a:solidFill>
                          <a:latin typeface="Segoe UI"/>
                          <a:cs typeface="Segoe UI"/>
                          <a:ea typeface="Segoe UI"/>
                        </a:rPr>
                        <a:t>المتطلب</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الخطر الأساسي</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العنصر</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تثبيت وربط الصفوف، عرض ممر كافٍ، وعدم تجاوز الأعداد المخصصة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انقلاب صف أو انحشار الجمهور</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المقاعد المؤقتة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حواجز معتمدة مثبتة، أفراد على مسافات محددة، ومنطقة فاصلة أمام المنصة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سقوط الحاجز تحت دفع الجمهور</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الحواجز الأمامية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درابزين على الجانبين، إضاءة، أسطح مانعة للانزلاق، وسعة محددة لكل مدرج</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سقوط وانزلاق وتدافع</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المدرجات والسلالم</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تقسيم بمساحات محددة، خطوط نظر واضحة، ومساحة تنفس أمام المنصة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تدافع وضغط عند الذروة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منطقة الوقوف العامة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تصاريح دخول، حارس على كل مدخل، مسار منفصل للفنانين، وإضاءة كافية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دخول غير مصرّح واحتكاك بالفنانين</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الكواليس</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فحص تمديدات، طفاية قريبة، منع التدخين، وحد أقصى للأشخاص</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كهرباء وحريق وتكدس</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غرف الخدمات والفنانين</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أي عنصر مؤقت يُركّب بعد الفحص النهائي يُعتبر غير معتمد حتى يُفحص ويُسجَّل.</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ower_distro.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05</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الكهرباء والإضاءة والصوت</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التمديدات والتوزيع والمولدات والتعليق</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23</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879592" y="822960"/>
            <a:ext cx="5623560"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أكثر مصدر خطر متكرر في الفعاليات</a:t>
            </a:r>
          </a:p>
        </p:txBody>
      </p:sp>
      <p:sp>
        <p:nvSpPr>
          <p:cNvPr id="7" name="TextBox 6"/>
          <p:cNvSpPr txBox="1"/>
          <p:nvPr/>
        </p:nvSpPr>
        <p:spPr>
          <a:xfrm>
            <a:off x="5879592" y="1097280"/>
            <a:ext cx="5623560" cy="603504"/>
          </a:xfrm>
          <a:prstGeom prst="rect">
            <a:avLst/>
          </a:prstGeom>
          <a:noFill/>
        </p:spPr>
        <p:txBody>
          <a:bodyPr wrap="square" anchor="t" lIns="0" rIns="0" tIns="0" bIns="0">
            <a:spAutoFit/>
          </a:bodyPr>
          <a:lstStyle/>
          <a:p>
            <a:pPr algn="r" rtl="1">
              <a:lnSpc>
                <a:spcPct val="105000"/>
              </a:lnSpc>
              <a:spcAft>
                <a:spcPts val="0"/>
              </a:spcAft>
            </a:pPr>
            <a:r>
              <a:rPr sz="2500" b="1" i="0">
                <a:solidFill>
                  <a:srgbClr val="12302E"/>
                </a:solidFill>
                <a:latin typeface="Segoe UI"/>
                <a:cs typeface="Segoe UI"/>
                <a:ea typeface="Segoe UI"/>
              </a:rPr>
              <a:t>الكهرباء والتمديدات</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ower_distro.png"/>
          <p:cNvPicPr>
            <a:picLocks noChangeAspect="1"/>
          </p:cNvPicPr>
          <p:nvPr/>
        </p:nvPicPr>
        <p:blipFill>
          <a:blip r:embed="rId2"/>
          <a:stretch>
            <a:fillRect/>
          </a:stretch>
        </p:blipFill>
        <p:spPr>
          <a:xfrm>
            <a:off x="731520" y="2139696"/>
            <a:ext cx="4617720" cy="2597467"/>
          </a:xfrm>
          <a:prstGeom prst="rect">
            <a:avLst/>
          </a:prstGeom>
        </p:spPr>
      </p:pic>
      <p:sp>
        <p:nvSpPr>
          <p:cNvPr id="10" name="Rectangle 9"/>
          <p:cNvSpPr/>
          <p:nvPr/>
        </p:nvSpPr>
        <p:spPr>
          <a:xfrm>
            <a:off x="731520" y="4773739"/>
            <a:ext cx="4617720" cy="13716"/>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4883467"/>
            <a:ext cx="4617720" cy="457200"/>
          </a:xfrm>
          <a:prstGeom prst="rect">
            <a:avLst/>
          </a:prstGeom>
          <a:noFill/>
        </p:spPr>
        <p:txBody>
          <a:bodyPr wrap="square" anchor="t" lIns="0" rIns="0" tIns="0" bIns="0">
            <a:spAutoFit/>
          </a:bodyPr>
          <a:lstStyle/>
          <a:p>
            <a:pPr algn="r" rtl="1">
              <a:lnSpc>
                <a:spcPct val="125000"/>
              </a:lnSpc>
              <a:spcAft>
                <a:spcPts val="0"/>
              </a:spcAft>
            </a:pPr>
            <a:r>
              <a:rPr sz="950" b="0" i="0">
                <a:solidFill>
                  <a:srgbClr val="8C9A94"/>
                </a:solidFill>
                <a:latin typeface="Segoe UI"/>
                <a:cs typeface="Segoe UI"/>
                <a:ea typeface="Segoe UI"/>
              </a:rPr>
              <a:t>مخطط توضيحي: مولّدة ولوحة توزيع ومعبر كابلات — تُستبدل بمخطط التنصيب الفعلي</a:t>
            </a:r>
          </a:p>
        </p:txBody>
      </p:sp>
      <p:sp>
        <p:nvSpPr>
          <p:cNvPr id="12" name="TextBox 11"/>
          <p:cNvSpPr txBox="1"/>
          <p:nvPr/>
        </p:nvSpPr>
        <p:spPr>
          <a:xfrm>
            <a:off x="5879592" y="2139696"/>
            <a:ext cx="5623560" cy="3566160"/>
          </a:xfrm>
          <a:prstGeom prst="rect">
            <a:avLst/>
          </a:prstGeom>
          <a:noFill/>
        </p:spPr>
        <p:txBody>
          <a:bodyPr wrap="square" lIns="0" rIns="0" tIns="0" bIns="0">
            <a:spAutoFit/>
          </a:bodyPr>
          <a:lstStyle/>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لوحات توزيع معتمدة مع قواطع وقاية من التسرب الأرضي، وفصل واضح لكل منطقة تشغيل.</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الحمولة محسوبة لكل لوحة ولا تتجاوز 80% من سعتها، وأي إضافة تُحسب قبل التوصيل.</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الكابلات مرفوعة أو مغطاة بمعابر معتمدة عند مسارات المشاة والمركبات، وبعيدة عن المياه.</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كل وصلة تُنفَّذ بموصلات مناسبة، وتُمنع الوصلات المكشوفة والتمديدات العشوائية أو الملفوفة بشريط لاصق.</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الفنيون المؤهلون فقط يتعاملون مع اللوحات، وتُقفل اللوحات غير المخصصة للاستخدام العام.</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فحص بصري وقياس قبل الافتتاح، وتسجيل النتائج في سجل الكهرباء لكل فعالية.</a:t>
            </a:r>
          </a:p>
        </p:txBody>
      </p:sp>
      <p:sp>
        <p:nvSpPr>
          <p:cNvPr id="13" name="Rounded Rectangle 12"/>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24</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الطاقة الاحتياطية والتجهيزات المعلّقة</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المولدات والإضاءة والصوت</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712464"/>
        </p:xfrm>
        <a:graphic>
          <a:graphicData uri="http://schemas.openxmlformats.org/drawingml/2006/table">
            <a:tbl>
              <a:tblPr firstRow="1" bandRow="1">
                <a:tableStyleId>{5C22544A-7EE6-4342-B048-85BDC9FD1C3A}</a:tableStyleId>
              </a:tblPr>
              <a:tblGrid>
                <a:gridCol w="4950313"/>
                <a:gridCol w="3666898"/>
                <a:gridCol w="2200139"/>
              </a:tblGrid>
              <a:tr h="420624">
                <a:tc>
                  <a:txBody>
                    <a:bodyPr wrap="square"/>
                    <a:lstStyle/>
                    <a:p>
                      <a:pPr algn="r" rtl="1">
                        <a:lnSpc>
                          <a:spcPct val="108000"/>
                        </a:lnSpc>
                      </a:pPr>
                      <a:r>
                        <a:rPr sz="1050" b="1" i="0">
                          <a:solidFill>
                            <a:srgbClr val="FFFFFF"/>
                          </a:solidFill>
                          <a:latin typeface="Segoe UI"/>
                          <a:cs typeface="Segoe UI"/>
                          <a:ea typeface="Segoe UI"/>
                        </a:rPr>
                        <a:t>المتطلب</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الخطر الأساسي</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العنصر</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موقع معتمد بعيد عن الجمهور، عادم موجّه، قاعدة مقاومة للتسرب، وطفاية مناسبة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عادم وضجيج وحريق ووقود</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المولّدات</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تخزين في حاويات معتمدة بكميات محدودة وفي منطقة مهوّاة محجوزة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تخزين غير آمن وانسكاب</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الوقود</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مولّدة احتياطية أو نظام تبديل آلي، واختبار تحميل قبل الافتتاح</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انقطاع مفاجئ وفقدان إضاءة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الطاقة الاحتياطية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وحدات مستقلة تعمل بالبطارية على المخارج والمسارات، مختبرة قبل كل فعالية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انقطاع الإضاءة في الحشد</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إضاءة الطوارئ</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تعليق معتمد بأحمال محسوبة، تأمين مزدوج، ومنع الاقتراب أسفل الأبراج</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سقوط سماعات أو انقلاب برج</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الصوت والأبراج</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شهادة فحص للتعليقات، مسندات كافية للرياح، وفحص بعد كل تغيّر جوي</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سقوط عناصر فوق الجمهور</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التعليقات والريج</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تُفصل دائرة الأمن والإنذار والإضاءة الاحتياطية عن دائرة المسرح والإضاءة التجميلية.</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fire_ready.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06</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الحريق والاستجابة الطبية والإخلاء</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الوقاية أولاً، ثم جاهزية الاستجابة، ثم إخلاء منظم</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26</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جاهزية دائمة لا استعداد موسمي</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الوقاية من الحريق وجاهزية الإطفاء</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712464"/>
        </p:xfrm>
        <a:graphic>
          <a:graphicData uri="http://schemas.openxmlformats.org/drawingml/2006/table">
            <a:tbl>
              <a:tblPr firstRow="1" bandRow="1">
                <a:tableStyleId>{5C22544A-7EE6-4342-B048-85BDC9FD1C3A}</a:tableStyleId>
              </a:tblPr>
              <a:tblGrid>
                <a:gridCol w="2658501"/>
                <a:gridCol w="6050383"/>
                <a:gridCol w="2108466"/>
              </a:tblGrid>
              <a:tr h="420624">
                <a:tc>
                  <a:txBody>
                    <a:bodyPr wrap="square"/>
                    <a:lstStyle/>
                    <a:p>
                      <a:pPr algn="r" rtl="1">
                        <a:lnSpc>
                          <a:spcPct val="108000"/>
                        </a:lnSpc>
                      </a:pPr>
                      <a:r>
                        <a:rPr sz="1050" b="1" i="0">
                          <a:solidFill>
                            <a:srgbClr val="FFFFFF"/>
                          </a:solidFill>
                          <a:latin typeface="Segoe UI"/>
                          <a:cs typeface="Segoe UI"/>
                          <a:ea typeface="Segoe UI"/>
                        </a:rPr>
                        <a:t>المسؤول</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المتطلب</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العنصر</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مسؤول الأمن والسلامة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عدد ونوع مناسب لكل منطقة بحسب نوع الخطر، موزعة على مسافة وصول سريعة، بسجل فحص ظاهر</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الطفايات</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مسؤول السلامة والمقاول</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كواشف في الكواليس والمخازن وغرف الكهرباء، وتنبيه مسموع ومرئي يغطي كل المنطقة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الإنذار والكشف</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مدير العمليات الميدانية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سالكة ومضاءة ولوحات واضحة، وأبواب تفتح باتجاه الخروج دون عوائق</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مسارات الهروب</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مشرف التنصيب</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مواد معالجة ضد الاشتعال بشهادة، وتخزين بعيد عن مصادر الحرارة واللوحات الكهربائية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مواد الديكور</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منسق المقاولين</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تصريح عمل ساخن، مراقب نار، وفحص للموقع بعد الانتهاء بساعة كاملة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الأعمال الساخنة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فريق الأمن</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مناطق محددة بعيدة عن المواد القابلة للاشتعال، مع مراقبة مستمرة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منع التدخين</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جاهزية معدات الإطفاء تُثبت بسجل فحص موقّع قبل كل فعالية، لا بالاعتماد على تاريخ التركيب.</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27</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يُمنع إلا بتصريح</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منع مصادر الاشتعال غير المصرّح بها</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712464"/>
        </p:xfrm>
        <a:graphic>
          <a:graphicData uri="http://schemas.openxmlformats.org/drawingml/2006/table">
            <a:tbl>
              <a:tblPr firstRow="1" bandRow="1">
                <a:tableStyleId>{5C22544A-7EE6-4342-B048-85BDC9FD1C3A}</a:tableStyleId>
              </a:tblPr>
              <a:tblGrid>
                <a:gridCol w="4216933"/>
                <a:gridCol w="3850243"/>
                <a:gridCol w="2750174"/>
              </a:tblGrid>
              <a:tr h="420624">
                <a:tc>
                  <a:txBody>
                    <a:bodyPr wrap="square"/>
                    <a:lstStyle/>
                    <a:p>
                      <a:pPr algn="r" rtl="1">
                        <a:lnSpc>
                          <a:spcPct val="108000"/>
                        </a:lnSpc>
                      </a:pPr>
                      <a:r>
                        <a:rPr sz="1050" b="1" i="0">
                          <a:solidFill>
                            <a:srgbClr val="FFFFFF"/>
                          </a:solidFill>
                          <a:latin typeface="Segoe UI"/>
                          <a:cs typeface="Segoe UI"/>
                          <a:ea typeface="Segoe UI"/>
                        </a:rPr>
                        <a:t>الضابط المطلوب</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الوضع الخطر</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المصدر</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تصريح مكتوب، مشغّل معتمد، مسافات محددة، وفريق إطفاء جاهز</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استخدام قرب الجمهور أو داخل مبنى أو تحت سقف</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الألعاب النارية والمؤثرات</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بدائل LED، أو حاويات مانعة للانتشار مع مراقبة دائمة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قرب ديكورات أو مفروشات أو ستائر</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الشموع والزينة المضاءة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منطقة طبخ منفصلة مهوّاة، وتخزين أسطوانات خارجي محجوز</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طبخ داخل خيمة أو ممر أو قرب مخرج</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مواقد وأسطوانات الغاز</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إيقاف وتعبئة باردة في منطقة معتمدة، وكميات محدودة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تعبئة أثناء التشغيل أو تخزين عشوائي</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المولدات والوقود</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شحن مراقب، تخزين في حاوية معدنية، وفصل بعد الشحن</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شحن متواصل في مخزن أو كواليس</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البطاريات والشواحن</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منع كامل، لافتات واضحة، ومراقبة من مسؤول الكواليس</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قرب أقمشة ومواد ديكور</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التدخين في الكواليس</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أي استخدام لمصدر اشتعال دون تصريح يُوقف فوراً ويُوثَّق كحادث وشيك.</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28</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879592" y="822960"/>
            <a:ext cx="5623560"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الوصول السريع أهم من كثرة المعدات</a:t>
            </a:r>
          </a:p>
        </p:txBody>
      </p:sp>
      <p:sp>
        <p:nvSpPr>
          <p:cNvPr id="7" name="TextBox 6"/>
          <p:cNvSpPr txBox="1"/>
          <p:nvPr/>
        </p:nvSpPr>
        <p:spPr>
          <a:xfrm>
            <a:off x="5879592" y="1097280"/>
            <a:ext cx="5623560" cy="603504"/>
          </a:xfrm>
          <a:prstGeom prst="rect">
            <a:avLst/>
          </a:prstGeom>
          <a:noFill/>
        </p:spPr>
        <p:txBody>
          <a:bodyPr wrap="square" anchor="t" lIns="0" rIns="0" tIns="0" bIns="0">
            <a:spAutoFit/>
          </a:bodyPr>
          <a:lstStyle/>
          <a:p>
            <a:pPr algn="r" rtl="1">
              <a:lnSpc>
                <a:spcPct val="105000"/>
              </a:lnSpc>
              <a:spcAft>
                <a:spcPts val="0"/>
              </a:spcAft>
            </a:pPr>
            <a:r>
              <a:rPr sz="2500" b="1" i="0">
                <a:solidFill>
                  <a:srgbClr val="12302E"/>
                </a:solidFill>
                <a:latin typeface="Segoe UI"/>
                <a:cs typeface="Segoe UI"/>
                <a:ea typeface="Segoe UI"/>
              </a:rPr>
              <a:t>الإسعافات الأولية والحالات الطبية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edical_tent.png"/>
          <p:cNvPicPr>
            <a:picLocks noChangeAspect="1"/>
          </p:cNvPicPr>
          <p:nvPr/>
        </p:nvPicPr>
        <p:blipFill>
          <a:blip r:embed="rId2"/>
          <a:stretch>
            <a:fillRect/>
          </a:stretch>
        </p:blipFill>
        <p:spPr>
          <a:xfrm>
            <a:off x="731520" y="2139696"/>
            <a:ext cx="4617720" cy="2597467"/>
          </a:xfrm>
          <a:prstGeom prst="rect">
            <a:avLst/>
          </a:prstGeom>
        </p:spPr>
      </p:pic>
      <p:sp>
        <p:nvSpPr>
          <p:cNvPr id="10" name="Rectangle 9"/>
          <p:cNvSpPr/>
          <p:nvPr/>
        </p:nvSpPr>
        <p:spPr>
          <a:xfrm>
            <a:off x="731520" y="4773739"/>
            <a:ext cx="4617720" cy="13716"/>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4883467"/>
            <a:ext cx="4617720" cy="457200"/>
          </a:xfrm>
          <a:prstGeom prst="rect">
            <a:avLst/>
          </a:prstGeom>
          <a:noFill/>
        </p:spPr>
        <p:txBody>
          <a:bodyPr wrap="square" anchor="t" lIns="0" rIns="0" tIns="0" bIns="0">
            <a:spAutoFit/>
          </a:bodyPr>
          <a:lstStyle/>
          <a:p>
            <a:pPr algn="r" rtl="1">
              <a:lnSpc>
                <a:spcPct val="125000"/>
              </a:lnSpc>
              <a:spcAft>
                <a:spcPts val="0"/>
              </a:spcAft>
            </a:pPr>
            <a:r>
              <a:rPr sz="950" b="0" i="0">
                <a:solidFill>
                  <a:srgbClr val="8C9A94"/>
                </a:solidFill>
                <a:latin typeface="Segoe UI"/>
                <a:cs typeface="Segoe UI"/>
                <a:ea typeface="Segoe UI"/>
              </a:rPr>
              <a:t>مخطط توضيحي لنقطة إسعاف — الموقع الفعلي يحدده مخطط الموقع المعتمد</a:t>
            </a:r>
          </a:p>
        </p:txBody>
      </p:sp>
      <p:sp>
        <p:nvSpPr>
          <p:cNvPr id="12" name="TextBox 11"/>
          <p:cNvSpPr txBox="1"/>
          <p:nvPr/>
        </p:nvSpPr>
        <p:spPr>
          <a:xfrm>
            <a:off x="5879592" y="2139696"/>
            <a:ext cx="5623560" cy="3566160"/>
          </a:xfrm>
          <a:prstGeom prst="rect">
            <a:avLst/>
          </a:prstGeom>
          <a:noFill/>
        </p:spPr>
        <p:txBody>
          <a:bodyPr wrap="square" lIns="0" rIns="0" tIns="0" bIns="0">
            <a:spAutoFit/>
          </a:bodyPr>
          <a:lstStyle/>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نقطة إسعاف أولية على الأقل لكل [عدد محدد] زائر، بحيث لا يزيد زمن الوصول من أي منطقة عن [دقائق محددة].</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فريق مدرّب في كل وردية، بأسماء وشهادات سارية معلنة في غرفة التحكم، وبديل لكل عضو.</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مسار إسعاف مفتوح بعرض كافٍ يصل إلى كل منطقة دون عبور الحشد، ويُستخدم بمعرفة الأمن.</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جهاز صدمات كهربائية (AED) بحسب تقييم الموقع، مع تدريب الفريق على استخدامه.</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في الفعاليات الخارجية: ماء مجاني، مناطق ظل، ومراقبة حالات الإجهاد الحراري عند الذروة.</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لا يُنقل المصاب إلا بقرار طبي أو عند خطر مباشر، ويُسجَّل كل بلاغ طبي بوقته ونتيجته.</a:t>
            </a:r>
          </a:p>
        </p:txBody>
      </p:sp>
      <p:sp>
        <p:nvSpPr>
          <p:cNvPr id="13" name="Rounded Rectangle 12"/>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29</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ست خطوات لا تتغيّر</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الإخلاء ونقاط التجمع</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5800" y="2761488"/>
            <a:ext cx="10817352" cy="16459"/>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837420"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36224"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1</a:t>
            </a:r>
          </a:p>
        </p:txBody>
      </p:sp>
      <p:sp>
        <p:nvSpPr>
          <p:cNvPr id="12" name="TextBox 11"/>
          <p:cNvSpPr txBox="1"/>
          <p:nvPr/>
        </p:nvSpPr>
        <p:spPr>
          <a:xfrm>
            <a:off x="9965436"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اكتشاف وتأكيد</a:t>
            </a:r>
          </a:p>
        </p:txBody>
      </p:sp>
      <p:sp>
        <p:nvSpPr>
          <p:cNvPr id="13" name="Rectangle 12"/>
          <p:cNvSpPr/>
          <p:nvPr/>
        </p:nvSpPr>
        <p:spPr>
          <a:xfrm>
            <a:off x="11457432"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855708"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تحديد طبيعة الخطر وموقعه، وإبلاغ قائد الطوارئ فوراً.</a:t>
            </a:r>
          </a:p>
        </p:txBody>
      </p:sp>
      <p:sp>
        <p:nvSpPr>
          <p:cNvPr id="15" name="Rounded Rectangle 14"/>
          <p:cNvSpPr/>
          <p:nvPr/>
        </p:nvSpPr>
        <p:spPr>
          <a:xfrm>
            <a:off x="8007095"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05900"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2</a:t>
            </a:r>
          </a:p>
        </p:txBody>
      </p:sp>
      <p:sp>
        <p:nvSpPr>
          <p:cNvPr id="17" name="TextBox 16"/>
          <p:cNvSpPr txBox="1"/>
          <p:nvPr/>
        </p:nvSpPr>
        <p:spPr>
          <a:xfrm>
            <a:off x="8135112"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إطلاق التنبيه</a:t>
            </a:r>
          </a:p>
        </p:txBody>
      </p:sp>
      <p:sp>
        <p:nvSpPr>
          <p:cNvPr id="18" name="Rectangle 17"/>
          <p:cNvSpPr/>
          <p:nvPr/>
        </p:nvSpPr>
        <p:spPr>
          <a:xfrm>
            <a:off x="9627108"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025383"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الإنذار المعتمد وتنبيه الفرق عبر القناة المحددة.</a:t>
            </a:r>
          </a:p>
        </p:txBody>
      </p:sp>
      <p:sp>
        <p:nvSpPr>
          <p:cNvPr id="20" name="Rounded Rectangle 19"/>
          <p:cNvSpPr/>
          <p:nvPr/>
        </p:nvSpPr>
        <p:spPr>
          <a:xfrm>
            <a:off x="6176771"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75575"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3</a:t>
            </a:r>
          </a:p>
        </p:txBody>
      </p:sp>
      <p:sp>
        <p:nvSpPr>
          <p:cNvPr id="22" name="TextBox 21"/>
          <p:cNvSpPr txBox="1"/>
          <p:nvPr/>
        </p:nvSpPr>
        <p:spPr>
          <a:xfrm>
            <a:off x="6304787"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وقف الأنشطة</a:t>
            </a:r>
          </a:p>
        </p:txBody>
      </p:sp>
      <p:sp>
        <p:nvSpPr>
          <p:cNvPr id="23" name="Rectangle 22"/>
          <p:cNvSpPr/>
          <p:nvPr/>
        </p:nvSpPr>
        <p:spPr>
          <a:xfrm>
            <a:off x="7796783"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95059"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إيقاف الصوت والإضاءة التجميلية ورفع إضاءة الطوارئ.</a:t>
            </a:r>
          </a:p>
        </p:txBody>
      </p:sp>
      <p:sp>
        <p:nvSpPr>
          <p:cNvPr id="25" name="Rounded Rectangle 24"/>
          <p:cNvSpPr/>
          <p:nvPr/>
        </p:nvSpPr>
        <p:spPr>
          <a:xfrm>
            <a:off x="4346448"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445251"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4</a:t>
            </a:r>
          </a:p>
        </p:txBody>
      </p:sp>
      <p:sp>
        <p:nvSpPr>
          <p:cNvPr id="27" name="TextBox 26"/>
          <p:cNvSpPr txBox="1"/>
          <p:nvPr/>
        </p:nvSpPr>
        <p:spPr>
          <a:xfrm>
            <a:off x="4474463"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إخلاء منظم</a:t>
            </a:r>
          </a:p>
        </p:txBody>
      </p:sp>
      <p:sp>
        <p:nvSpPr>
          <p:cNvPr id="28" name="Rectangle 27"/>
          <p:cNvSpPr/>
          <p:nvPr/>
        </p:nvSpPr>
        <p:spPr>
          <a:xfrm>
            <a:off x="5966459"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364735"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توجيه الجمهور إلى أقرب مخرج آمن دون تدافع.</a:t>
            </a:r>
          </a:p>
        </p:txBody>
      </p:sp>
      <p:sp>
        <p:nvSpPr>
          <p:cNvPr id="30" name="Rounded Rectangle 29"/>
          <p:cNvSpPr/>
          <p:nvPr/>
        </p:nvSpPr>
        <p:spPr>
          <a:xfrm>
            <a:off x="2516124"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614928"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5</a:t>
            </a:r>
          </a:p>
        </p:txBody>
      </p:sp>
      <p:sp>
        <p:nvSpPr>
          <p:cNvPr id="32" name="TextBox 31"/>
          <p:cNvSpPr txBox="1"/>
          <p:nvPr/>
        </p:nvSpPr>
        <p:spPr>
          <a:xfrm>
            <a:off x="2644140"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حصر وتجميع</a:t>
            </a:r>
          </a:p>
        </p:txBody>
      </p:sp>
      <p:sp>
        <p:nvSpPr>
          <p:cNvPr id="33" name="Rectangle 32"/>
          <p:cNvSpPr/>
          <p:nvPr/>
        </p:nvSpPr>
        <p:spPr>
          <a:xfrm>
            <a:off x="4136136"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534412"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التحقق من الأعداد في نقطة التجمع [موقع نقطة التجمع].</a:t>
            </a:r>
          </a:p>
        </p:txBody>
      </p:sp>
      <p:sp>
        <p:nvSpPr>
          <p:cNvPr id="35" name="Rounded Rectangle 34"/>
          <p:cNvSpPr/>
          <p:nvPr/>
        </p:nvSpPr>
        <p:spPr>
          <a:xfrm>
            <a:off x="685800" y="2176272"/>
            <a:ext cx="1665732"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784603"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6</a:t>
            </a:r>
          </a:p>
        </p:txBody>
      </p:sp>
      <p:sp>
        <p:nvSpPr>
          <p:cNvPr id="37" name="TextBox 36"/>
          <p:cNvSpPr txBox="1"/>
          <p:nvPr/>
        </p:nvSpPr>
        <p:spPr>
          <a:xfrm>
            <a:off x="813816" y="2359152"/>
            <a:ext cx="1007363"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تسليم وإعادة دخول</a:t>
            </a:r>
          </a:p>
        </p:txBody>
      </p:sp>
      <p:sp>
        <p:nvSpPr>
          <p:cNvPr id="38" name="Rectangle 37"/>
          <p:cNvSpPr/>
          <p:nvPr/>
        </p:nvSpPr>
        <p:spPr>
          <a:xfrm>
            <a:off x="2305812"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04088" y="3255264"/>
            <a:ext cx="1556004" cy="2194560"/>
          </a:xfrm>
          <a:prstGeom prst="rect">
            <a:avLst/>
          </a:prstGeom>
          <a:noFill/>
        </p:spPr>
        <p:txBody>
          <a:bodyPr wrap="square" anchor="t" lIns="0" rIns="0" tIns="0" bIns="0">
            <a:spAutoFit/>
          </a:bodyPr>
          <a:lstStyle/>
          <a:p>
            <a:pPr algn="r" rtl="1">
              <a:lnSpc>
                <a:spcPct val="136000"/>
              </a:lnSpc>
              <a:spcAft>
                <a:spcPts val="0"/>
              </a:spcAft>
            </a:pPr>
            <a:r>
              <a:rPr sz="950" b="0" i="0">
                <a:solidFill>
                  <a:srgbClr val="55635E"/>
                </a:solidFill>
                <a:latin typeface="Segoe UI"/>
                <a:cs typeface="Segoe UI"/>
                <a:ea typeface="Segoe UI"/>
              </a:rPr>
              <a:t>بموافقة الجهة المختصة فقط، وبعد تأكيد السلامة.</a:t>
            </a:r>
          </a:p>
        </p:txBody>
      </p:sp>
      <p:sp>
        <p:nvSpPr>
          <p:cNvPr id="40" name="Rectangle 3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نقطة التجمع بعيدة عن المبنى ومسارات المركبات، وذات سعة تكفي الحضور المتوقع، ولها مسار بديل.</a:t>
            </a:r>
          </a:p>
        </p:txBody>
      </p:sp>
      <p:sp>
        <p:nvSpPr>
          <p:cNvPr id="42" name="Rounded Rectangle 4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3" name="Picture 4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30</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من يُبلَّغ ومتى</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التنسيق مع الجهات المعنية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1865376"/>
          <a:ext cx="10817352" cy="2743200"/>
        </p:xfrm>
        <a:graphic>
          <a:graphicData uri="http://schemas.openxmlformats.org/drawingml/2006/table">
            <a:tbl>
              <a:tblPr firstRow="1" bandRow="1">
                <a:tableStyleId>{5C22544A-7EE6-4342-B048-85BDC9FD1C3A}</a:tableStyleId>
              </a:tblPr>
              <a:tblGrid>
                <a:gridCol w="5193792"/>
                <a:gridCol w="1600200"/>
                <a:gridCol w="4023360"/>
              </a:tblGrid>
              <a:tr h="292608">
                <a:tc>
                  <a:txBody>
                    <a:bodyPr wrap="square"/>
                    <a:lstStyle/>
                    <a:p>
                      <a:pPr algn="r" rtl="1">
                        <a:lnSpc>
                          <a:spcPct val="108000"/>
                        </a:lnSpc>
                      </a:pPr>
                      <a:r>
                        <a:rPr sz="950" b="1" i="0">
                          <a:solidFill>
                            <a:srgbClr val="FFFFFF"/>
                          </a:solidFill>
                          <a:latin typeface="Segoe UI"/>
                          <a:cs typeface="Segoe UI"/>
                          <a:ea typeface="Segoe UI"/>
                        </a:rPr>
                        <a:t>الوظيفة ومتى يُستخدم</a:t>
                      </a:r>
                    </a:p>
                  </a:txBody>
                  <a:tcPr marL="109728" marR="109728" marT="45720" marB="45720" anchor="ctr">
                    <a:solidFill>
                      <a:srgbClr val="12302E"/>
                    </a:solidFill>
                  </a:tcPr>
                </a:tc>
                <a:tc>
                  <a:txBody>
                    <a:bodyPr wrap="square"/>
                    <a:lstStyle/>
                    <a:p>
                      <a:pPr algn="r" rtl="1">
                        <a:lnSpc>
                          <a:spcPct val="108000"/>
                        </a:lnSpc>
                      </a:pPr>
                      <a:r>
                        <a:rPr sz="950" b="1" i="0">
                          <a:solidFill>
                            <a:srgbClr val="FFFFFF"/>
                          </a:solidFill>
                          <a:latin typeface="Segoe UI"/>
                          <a:cs typeface="Segoe UI"/>
                          <a:ea typeface="Segoe UI"/>
                        </a:rPr>
                        <a:t>الرقم</a:t>
                      </a:r>
                    </a:p>
                  </a:txBody>
                  <a:tcPr marL="109728" marR="109728" marT="45720" marB="45720" anchor="ctr">
                    <a:solidFill>
                      <a:srgbClr val="12302E"/>
                    </a:solidFill>
                  </a:tcPr>
                </a:tc>
                <a:tc>
                  <a:txBody>
                    <a:bodyPr wrap="square"/>
                    <a:lstStyle/>
                    <a:p>
                      <a:pPr algn="r" rtl="1">
                        <a:lnSpc>
                          <a:spcPct val="108000"/>
                        </a:lnSpc>
                      </a:pPr>
                      <a:r>
                        <a:rPr sz="950" b="1" i="0">
                          <a:solidFill>
                            <a:srgbClr val="FFFFFF"/>
                          </a:solidFill>
                          <a:latin typeface="Segoe UI"/>
                          <a:cs typeface="Segoe UI"/>
                          <a:ea typeface="Segoe UI"/>
                        </a:rPr>
                        <a:t>الجهة</a:t>
                      </a:r>
                    </a:p>
                  </a:txBody>
                  <a:tcPr marL="109728" marR="109728" marT="45720" marB="45720" anchor="ctr">
                    <a:solidFill>
                      <a:srgbClr val="12302E"/>
                    </a:solidFill>
                  </a:tcPr>
                </a:tc>
              </a:tr>
              <a:tr h="306324">
                <a:tc>
                  <a:txBody>
                    <a:bodyPr wrap="square"/>
                    <a:lstStyle/>
                    <a:p>
                      <a:pPr algn="r" rtl="1">
                        <a:lnSpc>
                          <a:spcPct val="108000"/>
                        </a:lnSpc>
                      </a:pPr>
                      <a:r>
                        <a:rPr sz="950" b="0" i="0">
                          <a:solidFill>
                            <a:srgbClr val="12302E"/>
                          </a:solidFill>
                          <a:latin typeface="Segoe UI"/>
                          <a:cs typeface="Segoe UI"/>
                          <a:ea typeface="Segoe UI"/>
                        </a:rPr>
                        <a:t>الحالات العاجلة فقط: حريق أو إصابة أو تهديد أمني</a:t>
                      </a:r>
                    </a:p>
                  </a:txBody>
                  <a:tcPr marL="109728" marR="109728" marT="45720" marB="45720" anchor="ctr">
                    <a:solidFill>
                      <a:srgbClr val="F4E8D2"/>
                    </a:solidFill>
                  </a:tcPr>
                </a:tc>
                <a:tc>
                  <a:txBody>
                    <a:bodyPr wrap="square"/>
                    <a:lstStyle/>
                    <a:p>
                      <a:pPr algn="ctr" rtl="1">
                        <a:lnSpc>
                          <a:spcPct val="108000"/>
                        </a:lnSpc>
                      </a:pPr>
                      <a:r>
                        <a:rPr sz="1300" b="1" i="0">
                          <a:solidFill>
                            <a:srgbClr val="4E7A6C"/>
                          </a:solidFill>
                          <a:latin typeface="Segoe UI"/>
                          <a:cs typeface="Segoe UI"/>
                          <a:ea typeface="Segoe UI"/>
                        </a:rPr>
                        <a:t>9999</a:t>
                      </a:r>
                    </a:p>
                  </a:txBody>
                  <a:tcPr marL="109728" marR="109728" marT="45720" marB="45720" anchor="ctr">
                    <a:solidFill>
                      <a:srgbClr val="F4E8D2"/>
                    </a:solidFill>
                  </a:tcPr>
                </a:tc>
                <a:tc>
                  <a:txBody>
                    <a:bodyPr wrap="square"/>
                    <a:lstStyle/>
                    <a:p>
                      <a:pPr algn="r" rtl="1">
                        <a:lnSpc>
                          <a:spcPct val="108000"/>
                        </a:lnSpc>
                      </a:pPr>
                      <a:r>
                        <a:rPr sz="950" b="1" i="0">
                          <a:solidFill>
                            <a:srgbClr val="12302E"/>
                          </a:solidFill>
                          <a:latin typeface="Segoe UI"/>
                          <a:cs typeface="Segoe UI"/>
                          <a:ea typeface="Segoe UI"/>
                        </a:rPr>
                        <a:t>الطوارئ العامة — شرطة عُمان السلطانية والدفاع المدني والإسعاف</a:t>
                      </a:r>
                    </a:p>
                  </a:txBody>
                  <a:tcPr marL="109728" marR="109728" marT="45720" marB="45720" anchor="ctr">
                    <a:solidFill>
                      <a:srgbClr val="F4E8D2"/>
                    </a:solidFill>
                  </a:tcPr>
                </a:tc>
              </a:tr>
              <a:tr h="306324">
                <a:tc>
                  <a:txBody>
                    <a:bodyPr wrap="square"/>
                    <a:lstStyle/>
                    <a:p>
                      <a:pPr algn="r" rtl="1">
                        <a:lnSpc>
                          <a:spcPct val="108000"/>
                        </a:lnSpc>
                      </a:pPr>
                      <a:r>
                        <a:rPr sz="950" b="0" i="0">
                          <a:solidFill>
                            <a:srgbClr val="12302E"/>
                          </a:solidFill>
                          <a:latin typeface="Segoe UI"/>
                          <a:cs typeface="Segoe UI"/>
                          <a:ea typeface="Segoe UI"/>
                        </a:rPr>
                        <a:t>رقم الهيئة المنشور — ثانوي بجانب الرقم الموحّد 9999</a:t>
                      </a:r>
                    </a:p>
                  </a:txBody>
                  <a:tcPr marL="109728" marR="109728" marT="45720" marB="45720" anchor="ctr">
                    <a:solidFill>
                      <a:srgbClr val="F7F3EA"/>
                    </a:solidFill>
                  </a:tcPr>
                </a:tc>
                <a:tc>
                  <a:txBody>
                    <a:bodyPr wrap="square"/>
                    <a:lstStyle/>
                    <a:p>
                      <a:pPr algn="ctr" rtl="1">
                        <a:lnSpc>
                          <a:spcPct val="108000"/>
                        </a:lnSpc>
                      </a:pPr>
                      <a:r>
                        <a:rPr sz="1300" b="1" i="0">
                          <a:solidFill>
                            <a:srgbClr val="4E7A6C"/>
                          </a:solidFill>
                          <a:latin typeface="Segoe UI"/>
                          <a:cs typeface="Segoe UI"/>
                          <a:ea typeface="Segoe UI"/>
                        </a:rPr>
                        <a:t>24343666</a:t>
                      </a:r>
                    </a:p>
                  </a:txBody>
                  <a:tcPr marL="109728" marR="109728" marT="45720" marB="45720" anchor="ctr">
                    <a:solidFill>
                      <a:srgbClr val="F7F3EA"/>
                    </a:solidFill>
                  </a:tcPr>
                </a:tc>
                <a:tc>
                  <a:txBody>
                    <a:bodyPr wrap="square"/>
                    <a:lstStyle/>
                    <a:p>
                      <a:pPr algn="r" rtl="1">
                        <a:lnSpc>
                          <a:spcPct val="108000"/>
                        </a:lnSpc>
                      </a:pPr>
                      <a:r>
                        <a:rPr sz="950" b="1" i="0">
                          <a:solidFill>
                            <a:srgbClr val="12302E"/>
                          </a:solidFill>
                          <a:latin typeface="Segoe UI"/>
                          <a:cs typeface="Segoe UI"/>
                          <a:ea typeface="Segoe UI"/>
                        </a:rPr>
                        <a:t>هيئة الدفاع المدني والإسعاف</a:t>
                      </a:r>
                    </a:p>
                  </a:txBody>
                  <a:tcPr marL="109728" marR="109728" marT="45720" marB="45720" anchor="ctr">
                    <a:solidFill>
                      <a:srgbClr val="F7F3EA"/>
                    </a:solidFill>
                  </a:tcPr>
                </a:tc>
              </a:tr>
              <a:tr h="306324">
                <a:tc>
                  <a:txBody>
                    <a:bodyPr wrap="square"/>
                    <a:lstStyle/>
                    <a:p>
                      <a:pPr algn="r" rtl="1">
                        <a:lnSpc>
                          <a:spcPct val="108000"/>
                        </a:lnSpc>
                      </a:pPr>
                      <a:r>
                        <a:rPr sz="950" b="0" i="0">
                          <a:solidFill>
                            <a:srgbClr val="12302E"/>
                          </a:solidFill>
                          <a:latin typeface="Segoe UI"/>
                          <a:cs typeface="Segoe UI"/>
                          <a:ea typeface="Segoe UI"/>
                        </a:rPr>
                        <a:t>تنسيق الإسعاف والنقل الطبي وتجهيز نقطة الإسعاف</a:t>
                      </a:r>
                    </a:p>
                  </a:txBody>
                  <a:tcPr marL="109728" marR="109728" marT="45720" marB="45720" anchor="ctr">
                    <a:solidFill>
                      <a:srgbClr val="FFFFFF"/>
                    </a:solidFill>
                  </a:tcPr>
                </a:tc>
                <a:tc>
                  <a:txBody>
                    <a:bodyPr wrap="square"/>
                    <a:lstStyle/>
                    <a:p>
                      <a:pPr algn="ctr" rtl="1">
                        <a:lnSpc>
                          <a:spcPct val="108000"/>
                        </a:lnSpc>
                      </a:pPr>
                      <a:r>
                        <a:rPr sz="1300" b="1" i="0">
                          <a:solidFill>
                            <a:srgbClr val="4E7A6C"/>
                          </a:solidFill>
                          <a:latin typeface="Segoe UI"/>
                          <a:cs typeface="Segoe UI"/>
                          <a:ea typeface="Segoe UI"/>
                        </a:rPr>
                        <a:t>26718888</a:t>
                      </a:r>
                    </a:p>
                  </a:txBody>
                  <a:tcPr marL="109728" marR="109728" marT="45720" marB="45720" anchor="ctr">
                    <a:solidFill>
                      <a:srgbClr val="FFFFFF"/>
                    </a:solidFill>
                  </a:tcPr>
                </a:tc>
                <a:tc>
                  <a:txBody>
                    <a:bodyPr wrap="square"/>
                    <a:lstStyle/>
                    <a:p>
                      <a:pPr algn="r" rtl="1">
                        <a:lnSpc>
                          <a:spcPct val="108000"/>
                        </a:lnSpc>
                      </a:pPr>
                      <a:r>
                        <a:rPr sz="950" b="1" i="0">
                          <a:solidFill>
                            <a:srgbClr val="12302E"/>
                          </a:solidFill>
                          <a:latin typeface="Segoe UI"/>
                          <a:cs typeface="Segoe UI"/>
                          <a:ea typeface="Segoe UI"/>
                        </a:rPr>
                        <a:t>خدمات الإسعاف الطبي في صحار</a:t>
                      </a:r>
                    </a:p>
                  </a:txBody>
                  <a:tcPr marL="109728" marR="109728" marT="45720" marB="45720" anchor="ctr">
                    <a:solidFill>
                      <a:srgbClr val="FFFFFF"/>
                    </a:solidFill>
                  </a:tcPr>
                </a:tc>
              </a:tr>
              <a:tr h="306324">
                <a:tc>
                  <a:txBody>
                    <a:bodyPr wrap="square"/>
                    <a:lstStyle/>
                    <a:p>
                      <a:pPr algn="r" rtl="1">
                        <a:lnSpc>
                          <a:spcPct val="108000"/>
                        </a:lnSpc>
                      </a:pPr>
                      <a:r>
                        <a:rPr sz="950" b="0" i="0">
                          <a:solidFill>
                            <a:srgbClr val="12302E"/>
                          </a:solidFill>
                          <a:latin typeface="Segoe UI"/>
                          <a:cs typeface="Segoe UI"/>
                          <a:ea typeface="Segoe UI"/>
                        </a:rPr>
                        <a:t>التنسيق الأمني والبلاغات غير العاجلة</a:t>
                      </a:r>
                    </a:p>
                  </a:txBody>
                  <a:tcPr marL="109728" marR="109728" marT="45720" marB="45720" anchor="ctr">
                    <a:solidFill>
                      <a:srgbClr val="F7F3EA"/>
                    </a:solidFill>
                  </a:tcPr>
                </a:tc>
                <a:tc>
                  <a:txBody>
                    <a:bodyPr wrap="square"/>
                    <a:lstStyle/>
                    <a:p>
                      <a:pPr algn="ctr" rtl="1">
                        <a:lnSpc>
                          <a:spcPct val="108000"/>
                        </a:lnSpc>
                      </a:pPr>
                      <a:r>
                        <a:rPr sz="1300" b="1" i="0">
                          <a:solidFill>
                            <a:srgbClr val="4E7A6C"/>
                          </a:solidFill>
                          <a:latin typeface="Segoe UI"/>
                          <a:cs typeface="Segoe UI"/>
                          <a:ea typeface="Segoe UI"/>
                        </a:rPr>
                        <a:t>26840099</a:t>
                      </a:r>
                    </a:p>
                  </a:txBody>
                  <a:tcPr marL="109728" marR="109728" marT="45720" marB="45720" anchor="ctr">
                    <a:solidFill>
                      <a:srgbClr val="F7F3EA"/>
                    </a:solidFill>
                  </a:tcPr>
                </a:tc>
                <a:tc>
                  <a:txBody>
                    <a:bodyPr wrap="square"/>
                    <a:lstStyle/>
                    <a:p>
                      <a:pPr algn="r" rtl="1">
                        <a:lnSpc>
                          <a:spcPct val="108000"/>
                        </a:lnSpc>
                      </a:pPr>
                      <a:r>
                        <a:rPr sz="950" b="1" i="0">
                          <a:solidFill>
                            <a:srgbClr val="12302E"/>
                          </a:solidFill>
                          <a:latin typeface="Segoe UI"/>
                          <a:cs typeface="Segoe UI"/>
                          <a:ea typeface="Segoe UI"/>
                        </a:rPr>
                        <a:t>مركز شرطة صحار</a:t>
                      </a:r>
                    </a:p>
                  </a:txBody>
                  <a:tcPr marL="109728" marR="109728" marT="45720" marB="45720" anchor="ctr">
                    <a:solidFill>
                      <a:srgbClr val="F7F3EA"/>
                    </a:solidFill>
                  </a:tcPr>
                </a:tc>
              </a:tr>
              <a:tr h="306324">
                <a:tc>
                  <a:txBody>
                    <a:bodyPr wrap="square"/>
                    <a:lstStyle/>
                    <a:p>
                      <a:pPr algn="r" rtl="1">
                        <a:lnSpc>
                          <a:spcPct val="108000"/>
                        </a:lnSpc>
                      </a:pPr>
                      <a:r>
                        <a:rPr sz="950" b="0" i="0">
                          <a:solidFill>
                            <a:srgbClr val="12302E"/>
                          </a:solidFill>
                          <a:latin typeface="Segoe UI"/>
                          <a:cs typeface="Segoe UI"/>
                          <a:ea typeface="Segoe UI"/>
                        </a:rPr>
                        <a:t>بلاغات البلدية والنظافة والإشغالات والسلامة البيئية</a:t>
                      </a:r>
                    </a:p>
                  </a:txBody>
                  <a:tcPr marL="109728" marR="109728" marT="45720" marB="45720" anchor="ctr">
                    <a:solidFill>
                      <a:srgbClr val="FFFFFF"/>
                    </a:solidFill>
                  </a:tcPr>
                </a:tc>
                <a:tc>
                  <a:txBody>
                    <a:bodyPr wrap="square"/>
                    <a:lstStyle/>
                    <a:p>
                      <a:pPr algn="ctr" rtl="1">
                        <a:lnSpc>
                          <a:spcPct val="108000"/>
                        </a:lnSpc>
                      </a:pPr>
                      <a:r>
                        <a:rPr sz="1300" b="1" i="0">
                          <a:solidFill>
                            <a:srgbClr val="4E7A6C"/>
                          </a:solidFill>
                          <a:latin typeface="Segoe UI"/>
                          <a:cs typeface="Segoe UI"/>
                          <a:ea typeface="Segoe UI"/>
                        </a:rPr>
                        <a:t>80000007</a:t>
                      </a:r>
                    </a:p>
                  </a:txBody>
                  <a:tcPr marL="109728" marR="109728" marT="45720" marB="45720" anchor="ctr">
                    <a:solidFill>
                      <a:srgbClr val="FFFFFF"/>
                    </a:solidFill>
                  </a:tcPr>
                </a:tc>
                <a:tc>
                  <a:txBody>
                    <a:bodyPr wrap="square"/>
                    <a:lstStyle/>
                    <a:p>
                      <a:pPr algn="r" rtl="1">
                        <a:lnSpc>
                          <a:spcPct val="108000"/>
                        </a:lnSpc>
                      </a:pPr>
                      <a:r>
                        <a:rPr sz="950" b="1" i="0">
                          <a:solidFill>
                            <a:srgbClr val="12302E"/>
                          </a:solidFill>
                          <a:latin typeface="Segoe UI"/>
                          <a:cs typeface="Segoe UI"/>
                          <a:ea typeface="Segoe UI"/>
                        </a:rPr>
                        <a:t>بلدية صحار — البنية الأساسية والسلامة البيئية</a:t>
                      </a:r>
                    </a:p>
                  </a:txBody>
                  <a:tcPr marL="109728" marR="109728" marT="45720" marB="45720" anchor="ctr">
                    <a:solidFill>
                      <a:srgbClr val="FFFFFF"/>
                    </a:solidFill>
                  </a:tcPr>
                </a:tc>
              </a:tr>
              <a:tr h="306324">
                <a:tc>
                  <a:txBody>
                    <a:bodyPr wrap="square"/>
                    <a:lstStyle/>
                    <a:p>
                      <a:pPr algn="r" rtl="1">
                        <a:lnSpc>
                          <a:spcPct val="108000"/>
                        </a:lnSpc>
                      </a:pPr>
                      <a:r>
                        <a:rPr sz="950" b="0" i="0">
                          <a:solidFill>
                            <a:srgbClr val="12302E"/>
                          </a:solidFill>
                          <a:latin typeface="Segoe UI"/>
                          <a:cs typeface="Segoe UI"/>
                          <a:ea typeface="Segoe UI"/>
                        </a:rPr>
                        <a:t>انقطاع أو تسرب أو ضعف في التغذية المائية</a:t>
                      </a:r>
                    </a:p>
                  </a:txBody>
                  <a:tcPr marL="109728" marR="109728" marT="45720" marB="45720" anchor="ctr">
                    <a:solidFill>
                      <a:srgbClr val="F7F3EA"/>
                    </a:solidFill>
                  </a:tcPr>
                </a:tc>
                <a:tc>
                  <a:txBody>
                    <a:bodyPr wrap="square"/>
                    <a:lstStyle/>
                    <a:p>
                      <a:pPr algn="ctr" rtl="1">
                        <a:lnSpc>
                          <a:spcPct val="108000"/>
                        </a:lnSpc>
                      </a:pPr>
                      <a:r>
                        <a:rPr sz="1300" b="1" i="0">
                          <a:solidFill>
                            <a:srgbClr val="4E7A6C"/>
                          </a:solidFill>
                          <a:latin typeface="Segoe UI"/>
                          <a:cs typeface="Segoe UI"/>
                          <a:ea typeface="Segoe UI"/>
                        </a:rPr>
                        <a:t>1442</a:t>
                      </a:r>
                    </a:p>
                  </a:txBody>
                  <a:tcPr marL="109728" marR="109728" marT="45720" marB="45720" anchor="ctr">
                    <a:solidFill>
                      <a:srgbClr val="F7F3EA"/>
                    </a:solidFill>
                  </a:tcPr>
                </a:tc>
                <a:tc>
                  <a:txBody>
                    <a:bodyPr wrap="square"/>
                    <a:lstStyle/>
                    <a:p>
                      <a:pPr algn="r" rtl="1">
                        <a:lnSpc>
                          <a:spcPct val="108000"/>
                        </a:lnSpc>
                      </a:pPr>
                      <a:r>
                        <a:rPr sz="950" b="1" i="0">
                          <a:solidFill>
                            <a:srgbClr val="12302E"/>
                          </a:solidFill>
                          <a:latin typeface="Segoe UI"/>
                          <a:cs typeface="Segoe UI"/>
                          <a:ea typeface="Segoe UI"/>
                        </a:rPr>
                        <a:t>بلاغات المياه</a:t>
                      </a:r>
                    </a:p>
                  </a:txBody>
                  <a:tcPr marL="109728" marR="109728" marT="45720" marB="45720" anchor="ctr">
                    <a:solidFill>
                      <a:srgbClr val="F7F3EA"/>
                    </a:solidFill>
                  </a:tcPr>
                </a:tc>
              </a:tr>
              <a:tr h="306324">
                <a:tc>
                  <a:txBody>
                    <a:bodyPr wrap="square"/>
                    <a:lstStyle/>
                    <a:p>
                      <a:pPr algn="r" rtl="1">
                        <a:lnSpc>
                          <a:spcPct val="108000"/>
                        </a:lnSpc>
                      </a:pPr>
                      <a:r>
                        <a:rPr sz="950" b="0" i="0">
                          <a:solidFill>
                            <a:srgbClr val="12302E"/>
                          </a:solidFill>
                          <a:latin typeface="Segoe UI"/>
                          <a:cs typeface="Segoe UI"/>
                          <a:ea typeface="Segoe UI"/>
                        </a:rPr>
                        <a:t>انقطاع التيار الكهربائي غير الطارئ</a:t>
                      </a:r>
                    </a:p>
                  </a:txBody>
                  <a:tcPr marL="109728" marR="109728" marT="45720" marB="45720" anchor="ctr">
                    <a:solidFill>
                      <a:srgbClr val="FFFFFF"/>
                    </a:solidFill>
                  </a:tcPr>
                </a:tc>
                <a:tc>
                  <a:txBody>
                    <a:bodyPr wrap="square"/>
                    <a:lstStyle/>
                    <a:p>
                      <a:pPr algn="ctr" rtl="1">
                        <a:lnSpc>
                          <a:spcPct val="108000"/>
                        </a:lnSpc>
                      </a:pPr>
                      <a:r>
                        <a:rPr sz="1300" b="1" i="0">
                          <a:solidFill>
                            <a:srgbClr val="4E7A6C"/>
                          </a:solidFill>
                          <a:latin typeface="Segoe UI"/>
                          <a:cs typeface="Segoe UI"/>
                          <a:ea typeface="Segoe UI"/>
                        </a:rPr>
                        <a:t>1011</a:t>
                      </a:r>
                    </a:p>
                  </a:txBody>
                  <a:tcPr marL="109728" marR="109728" marT="45720" marB="45720" anchor="ctr">
                    <a:solidFill>
                      <a:srgbClr val="FFFFFF"/>
                    </a:solidFill>
                  </a:tcPr>
                </a:tc>
                <a:tc>
                  <a:txBody>
                    <a:bodyPr wrap="square"/>
                    <a:lstStyle/>
                    <a:p>
                      <a:pPr algn="r" rtl="1">
                        <a:lnSpc>
                          <a:spcPct val="108000"/>
                        </a:lnSpc>
                      </a:pPr>
                      <a:r>
                        <a:rPr sz="950" b="1" i="0">
                          <a:solidFill>
                            <a:srgbClr val="12302E"/>
                          </a:solidFill>
                          <a:latin typeface="Segoe UI"/>
                          <a:cs typeface="Segoe UI"/>
                          <a:ea typeface="Segoe UI"/>
                        </a:rPr>
                        <a:t>بلاغات انقطاع الكهرباء</a:t>
                      </a:r>
                    </a:p>
                  </a:txBody>
                  <a:tcPr marL="109728" marR="109728" marT="45720" marB="45720" anchor="ctr">
                    <a:solidFill>
                      <a:srgbClr val="FFFFFF"/>
                    </a:solidFill>
                  </a:tcPr>
                </a:tc>
              </a:tr>
              <a:tr h="306324">
                <a:tc>
                  <a:txBody>
                    <a:bodyPr wrap="square"/>
                    <a:lstStyle/>
                    <a:p>
                      <a:pPr algn="r" rtl="1">
                        <a:lnSpc>
                          <a:spcPct val="108000"/>
                        </a:lnSpc>
                      </a:pPr>
                      <a:r>
                        <a:rPr sz="950" b="0" i="0">
                          <a:solidFill>
                            <a:srgbClr val="12302E"/>
                          </a:solidFill>
                          <a:latin typeface="Segoe UI"/>
                          <a:cs typeface="Segoe UI"/>
                          <a:ea typeface="Segoe UI"/>
                        </a:rPr>
                        <a:t>خطر كهربائي فوري: تماس أو سلك مكشوف</a:t>
                      </a:r>
                    </a:p>
                  </a:txBody>
                  <a:tcPr marL="109728" marR="109728" marT="45720" marB="45720" anchor="ctr">
                    <a:solidFill>
                      <a:srgbClr val="F7F3EA"/>
                    </a:solidFill>
                  </a:tcPr>
                </a:tc>
                <a:tc>
                  <a:txBody>
                    <a:bodyPr wrap="square"/>
                    <a:lstStyle/>
                    <a:p>
                      <a:pPr algn="ctr" rtl="1">
                        <a:lnSpc>
                          <a:spcPct val="108000"/>
                        </a:lnSpc>
                      </a:pPr>
                      <a:r>
                        <a:rPr sz="1300" b="1" i="0">
                          <a:solidFill>
                            <a:srgbClr val="4E7A6C"/>
                          </a:solidFill>
                          <a:latin typeface="Segoe UI"/>
                          <a:cs typeface="Segoe UI"/>
                          <a:ea typeface="Segoe UI"/>
                        </a:rPr>
                        <a:t>80070008</a:t>
                      </a:r>
                    </a:p>
                  </a:txBody>
                  <a:tcPr marL="109728" marR="109728" marT="45720" marB="45720" anchor="ctr">
                    <a:solidFill>
                      <a:srgbClr val="F7F3EA"/>
                    </a:solidFill>
                  </a:tcPr>
                </a:tc>
                <a:tc>
                  <a:txBody>
                    <a:bodyPr wrap="square"/>
                    <a:lstStyle/>
                    <a:p>
                      <a:pPr algn="r" rtl="1">
                        <a:lnSpc>
                          <a:spcPct val="108000"/>
                        </a:lnSpc>
                      </a:pPr>
                      <a:r>
                        <a:rPr sz="950" b="1" i="0">
                          <a:solidFill>
                            <a:srgbClr val="12302E"/>
                          </a:solidFill>
                          <a:latin typeface="Segoe UI"/>
                          <a:cs typeface="Segoe UI"/>
                          <a:ea typeface="Segoe UI"/>
                        </a:rPr>
                        <a:t>طوارئ الكهرباء</a:t>
                      </a:r>
                    </a:p>
                  </a:txBody>
                  <a:tcPr marL="109728" marR="109728" marT="45720" marB="45720" anchor="ctr">
                    <a:solidFill>
                      <a:srgbClr val="F7F3EA"/>
                    </a:solidFill>
                  </a:tcPr>
                </a:tc>
              </a:tr>
            </a:tbl>
          </a:graphicData>
        </a:graphic>
      </p:graphicFrame>
      <p:sp>
        <p:nvSpPr>
          <p:cNvPr id="10" name="TextBox 9"/>
          <p:cNvSpPr txBox="1"/>
          <p:nvPr/>
        </p:nvSpPr>
        <p:spPr>
          <a:xfrm>
            <a:off x="685800" y="4681728"/>
            <a:ext cx="10817352" cy="219456"/>
          </a:xfrm>
          <a:prstGeom prst="rect">
            <a:avLst/>
          </a:prstGeom>
          <a:noFill/>
        </p:spPr>
        <p:txBody>
          <a:bodyPr wrap="square" anchor="t" lIns="0" rIns="0" tIns="0" bIns="0">
            <a:spAutoFit/>
          </a:bodyPr>
          <a:lstStyle/>
          <a:p>
            <a:pPr algn="r" rtl="1">
              <a:lnSpc>
                <a:spcPct val="122000"/>
              </a:lnSpc>
              <a:spcAft>
                <a:spcPts val="0"/>
              </a:spcAft>
            </a:pPr>
            <a:r>
              <a:rPr sz="900" b="1" i="0">
                <a:solidFill>
                  <a:srgbClr val="4E7A6C"/>
                </a:solidFill>
                <a:latin typeface="Segoe UI"/>
                <a:cs typeface="Segoe UI"/>
                <a:ea typeface="Segoe UI"/>
              </a:rPr>
              <a:t>بيانات جهات الاتصال الخاصة بالفعالية — تُستكمل قبل التشغيل</a:t>
            </a:r>
          </a:p>
        </p:txBody>
      </p:sp>
      <p:sp>
        <p:nvSpPr>
          <p:cNvPr id="11" name="Rounded Rectangle 10"/>
          <p:cNvSpPr/>
          <p:nvPr/>
        </p:nvSpPr>
        <p:spPr>
          <a:xfrm>
            <a:off x="8922258" y="4937760"/>
            <a:ext cx="2580894" cy="566928"/>
          </a:xfrm>
          <a:prstGeom prst="roundRect">
            <a:avLst>
              <a:gd name="adj" fmla="val 10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068562" y="5010912"/>
            <a:ext cx="2288286" cy="219456"/>
          </a:xfrm>
          <a:prstGeom prst="rect">
            <a:avLst/>
          </a:prstGeom>
          <a:noFill/>
        </p:spPr>
        <p:txBody>
          <a:bodyPr wrap="square" anchor="t" lIns="0" rIns="0" tIns="0" bIns="0">
            <a:spAutoFit/>
          </a:bodyPr>
          <a:lstStyle/>
          <a:p>
            <a:pPr algn="r" rtl="1">
              <a:lnSpc>
                <a:spcPct val="122000"/>
              </a:lnSpc>
              <a:spcAft>
                <a:spcPts val="0"/>
              </a:spcAft>
            </a:pPr>
            <a:r>
              <a:rPr sz="900" b="1" i="0">
                <a:solidFill>
                  <a:srgbClr val="12302E"/>
                </a:solidFill>
                <a:latin typeface="Segoe UI"/>
                <a:cs typeface="Segoe UI"/>
                <a:ea typeface="Segoe UI"/>
              </a:rPr>
              <a:t>مسؤول الفعالية</a:t>
            </a:r>
          </a:p>
        </p:txBody>
      </p:sp>
      <p:sp>
        <p:nvSpPr>
          <p:cNvPr id="13" name="TextBox 12"/>
          <p:cNvSpPr txBox="1"/>
          <p:nvPr/>
        </p:nvSpPr>
        <p:spPr>
          <a:xfrm>
            <a:off x="9068562" y="5212080"/>
            <a:ext cx="2288286" cy="182880"/>
          </a:xfrm>
          <a:prstGeom prst="rect">
            <a:avLst/>
          </a:prstGeom>
          <a:noFill/>
        </p:spPr>
        <p:txBody>
          <a:bodyPr wrap="square" anchor="t" lIns="0" rIns="0" tIns="0" bIns="0">
            <a:spAutoFit/>
          </a:bodyPr>
          <a:lstStyle/>
          <a:p>
            <a:pPr algn="r" rtl="1">
              <a:lnSpc>
                <a:spcPct val="122000"/>
              </a:lnSpc>
              <a:spcAft>
                <a:spcPts val="0"/>
              </a:spcAft>
            </a:pPr>
            <a:r>
              <a:rPr sz="750" b="0" i="0">
                <a:solidFill>
                  <a:srgbClr val="8C9A94"/>
                </a:solidFill>
                <a:latin typeface="Segoe UI"/>
                <a:cs typeface="Segoe UI"/>
                <a:ea typeface="Segoe UI"/>
              </a:rPr>
              <a:t>الاسم والهاتف</a:t>
            </a:r>
          </a:p>
        </p:txBody>
      </p:sp>
      <p:sp>
        <p:nvSpPr>
          <p:cNvPr id="14" name="Rectangle 13"/>
          <p:cNvSpPr/>
          <p:nvPr/>
        </p:nvSpPr>
        <p:spPr>
          <a:xfrm>
            <a:off x="9068562" y="5394960"/>
            <a:ext cx="2288286"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176772" y="4937760"/>
            <a:ext cx="2580894" cy="566928"/>
          </a:xfrm>
          <a:prstGeom prst="roundRect">
            <a:avLst>
              <a:gd name="adj" fmla="val 10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23076" y="5010912"/>
            <a:ext cx="2288286" cy="219456"/>
          </a:xfrm>
          <a:prstGeom prst="rect">
            <a:avLst/>
          </a:prstGeom>
          <a:noFill/>
        </p:spPr>
        <p:txBody>
          <a:bodyPr wrap="square" anchor="t" lIns="0" rIns="0" tIns="0" bIns="0">
            <a:spAutoFit/>
          </a:bodyPr>
          <a:lstStyle/>
          <a:p>
            <a:pPr algn="r" rtl="1">
              <a:lnSpc>
                <a:spcPct val="122000"/>
              </a:lnSpc>
              <a:spcAft>
                <a:spcPts val="0"/>
              </a:spcAft>
            </a:pPr>
            <a:r>
              <a:rPr sz="900" b="1" i="0">
                <a:solidFill>
                  <a:srgbClr val="12302E"/>
                </a:solidFill>
                <a:latin typeface="Segoe UI"/>
                <a:cs typeface="Segoe UI"/>
                <a:ea typeface="Segoe UI"/>
              </a:rPr>
              <a:t>مسؤول السلامة</a:t>
            </a:r>
          </a:p>
        </p:txBody>
      </p:sp>
      <p:sp>
        <p:nvSpPr>
          <p:cNvPr id="17" name="TextBox 16"/>
          <p:cNvSpPr txBox="1"/>
          <p:nvPr/>
        </p:nvSpPr>
        <p:spPr>
          <a:xfrm>
            <a:off x="6323076" y="5212080"/>
            <a:ext cx="2288286" cy="182880"/>
          </a:xfrm>
          <a:prstGeom prst="rect">
            <a:avLst/>
          </a:prstGeom>
          <a:noFill/>
        </p:spPr>
        <p:txBody>
          <a:bodyPr wrap="square" anchor="t" lIns="0" rIns="0" tIns="0" bIns="0">
            <a:spAutoFit/>
          </a:bodyPr>
          <a:lstStyle/>
          <a:p>
            <a:pPr algn="r" rtl="1">
              <a:lnSpc>
                <a:spcPct val="122000"/>
              </a:lnSpc>
              <a:spcAft>
                <a:spcPts val="0"/>
              </a:spcAft>
            </a:pPr>
            <a:r>
              <a:rPr sz="750" b="0" i="0">
                <a:solidFill>
                  <a:srgbClr val="8C9A94"/>
                </a:solidFill>
                <a:latin typeface="Segoe UI"/>
                <a:cs typeface="Segoe UI"/>
                <a:ea typeface="Segoe UI"/>
              </a:rPr>
              <a:t>الاسم والهاتف</a:t>
            </a:r>
          </a:p>
        </p:txBody>
      </p:sp>
      <p:sp>
        <p:nvSpPr>
          <p:cNvPr id="18" name="Rectangle 17"/>
          <p:cNvSpPr/>
          <p:nvPr/>
        </p:nvSpPr>
        <p:spPr>
          <a:xfrm>
            <a:off x="6323076" y="5394960"/>
            <a:ext cx="2288286"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3431286" y="4937760"/>
            <a:ext cx="2580894" cy="566928"/>
          </a:xfrm>
          <a:prstGeom prst="roundRect">
            <a:avLst>
              <a:gd name="adj" fmla="val 10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77590" y="5010912"/>
            <a:ext cx="2288286" cy="219456"/>
          </a:xfrm>
          <a:prstGeom prst="rect">
            <a:avLst/>
          </a:prstGeom>
          <a:noFill/>
        </p:spPr>
        <p:txBody>
          <a:bodyPr wrap="square" anchor="t" lIns="0" rIns="0" tIns="0" bIns="0">
            <a:spAutoFit/>
          </a:bodyPr>
          <a:lstStyle/>
          <a:p>
            <a:pPr algn="r" rtl="1">
              <a:lnSpc>
                <a:spcPct val="122000"/>
              </a:lnSpc>
              <a:spcAft>
                <a:spcPts val="0"/>
              </a:spcAft>
            </a:pPr>
            <a:r>
              <a:rPr sz="900" b="1" i="0">
                <a:solidFill>
                  <a:srgbClr val="12302E"/>
                </a:solidFill>
                <a:latin typeface="Segoe UI"/>
                <a:cs typeface="Segoe UI"/>
                <a:ea typeface="Segoe UI"/>
              </a:rPr>
              <a:t>الجهة المشرفة</a:t>
            </a:r>
          </a:p>
        </p:txBody>
      </p:sp>
      <p:sp>
        <p:nvSpPr>
          <p:cNvPr id="21" name="TextBox 20"/>
          <p:cNvSpPr txBox="1"/>
          <p:nvPr/>
        </p:nvSpPr>
        <p:spPr>
          <a:xfrm>
            <a:off x="3577590" y="5212080"/>
            <a:ext cx="2288286" cy="182880"/>
          </a:xfrm>
          <a:prstGeom prst="rect">
            <a:avLst/>
          </a:prstGeom>
          <a:noFill/>
        </p:spPr>
        <p:txBody>
          <a:bodyPr wrap="square" anchor="t" lIns="0" rIns="0" tIns="0" bIns="0">
            <a:spAutoFit/>
          </a:bodyPr>
          <a:lstStyle/>
          <a:p>
            <a:pPr algn="r" rtl="1">
              <a:lnSpc>
                <a:spcPct val="122000"/>
              </a:lnSpc>
              <a:spcAft>
                <a:spcPts val="0"/>
              </a:spcAft>
            </a:pPr>
            <a:r>
              <a:rPr sz="750" b="0" i="0">
                <a:solidFill>
                  <a:srgbClr val="8C9A94"/>
                </a:solidFill>
                <a:latin typeface="Segoe UI"/>
                <a:cs typeface="Segoe UI"/>
                <a:ea typeface="Segoe UI"/>
              </a:rPr>
              <a:t>الاسم والهاتف</a:t>
            </a:r>
          </a:p>
        </p:txBody>
      </p:sp>
      <p:sp>
        <p:nvSpPr>
          <p:cNvPr id="22" name="Rectangle 21"/>
          <p:cNvSpPr/>
          <p:nvPr/>
        </p:nvSpPr>
        <p:spPr>
          <a:xfrm>
            <a:off x="3577590" y="5394960"/>
            <a:ext cx="2288286"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85800" y="4937760"/>
            <a:ext cx="2580894" cy="566928"/>
          </a:xfrm>
          <a:prstGeom prst="roundRect">
            <a:avLst>
              <a:gd name="adj" fmla="val 10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32104" y="5010912"/>
            <a:ext cx="2288286" cy="219456"/>
          </a:xfrm>
          <a:prstGeom prst="rect">
            <a:avLst/>
          </a:prstGeom>
          <a:noFill/>
        </p:spPr>
        <p:txBody>
          <a:bodyPr wrap="square" anchor="t" lIns="0" rIns="0" tIns="0" bIns="0">
            <a:spAutoFit/>
          </a:bodyPr>
          <a:lstStyle/>
          <a:p>
            <a:pPr algn="r" rtl="1">
              <a:lnSpc>
                <a:spcPct val="122000"/>
              </a:lnSpc>
              <a:spcAft>
                <a:spcPts val="0"/>
              </a:spcAft>
            </a:pPr>
            <a:r>
              <a:rPr sz="900" b="1" i="0">
                <a:solidFill>
                  <a:srgbClr val="12302E"/>
                </a:solidFill>
                <a:latin typeface="Segoe UI"/>
                <a:cs typeface="Segoe UI"/>
                <a:ea typeface="Segoe UI"/>
              </a:rPr>
              <a:t>مشغل الموقع أو المرفق</a:t>
            </a:r>
          </a:p>
        </p:txBody>
      </p:sp>
      <p:sp>
        <p:nvSpPr>
          <p:cNvPr id="25" name="TextBox 24"/>
          <p:cNvSpPr txBox="1"/>
          <p:nvPr/>
        </p:nvSpPr>
        <p:spPr>
          <a:xfrm>
            <a:off x="832104" y="5212080"/>
            <a:ext cx="2288286" cy="182880"/>
          </a:xfrm>
          <a:prstGeom prst="rect">
            <a:avLst/>
          </a:prstGeom>
          <a:noFill/>
        </p:spPr>
        <p:txBody>
          <a:bodyPr wrap="square" anchor="t" lIns="0" rIns="0" tIns="0" bIns="0">
            <a:spAutoFit/>
          </a:bodyPr>
          <a:lstStyle/>
          <a:p>
            <a:pPr algn="r" rtl="1">
              <a:lnSpc>
                <a:spcPct val="122000"/>
              </a:lnSpc>
              <a:spcAft>
                <a:spcPts val="0"/>
              </a:spcAft>
            </a:pPr>
            <a:r>
              <a:rPr sz="750" b="0" i="0">
                <a:solidFill>
                  <a:srgbClr val="8C9A94"/>
                </a:solidFill>
                <a:latin typeface="Segoe UI"/>
                <a:cs typeface="Segoe UI"/>
                <a:ea typeface="Segoe UI"/>
              </a:rPr>
              <a:t>الاسم والهاتف</a:t>
            </a:r>
          </a:p>
        </p:txBody>
      </p:sp>
      <p:sp>
        <p:nvSpPr>
          <p:cNvPr id="26" name="Rectangle 25"/>
          <p:cNvSpPr/>
          <p:nvPr/>
        </p:nvSpPr>
        <p:spPr>
          <a:xfrm>
            <a:off x="832104" y="5394960"/>
            <a:ext cx="2288286" cy="7315"/>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85800" y="557784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23544" y="559612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9999 هو رقم الطوارئ للحالات العاجلة؛ وأرقام البلدية والمياه والكهرباء مخصصة للبلاغات المبينة بجوارها وليست بديلًا عنه.</a:t>
            </a:r>
          </a:p>
        </p:txBody>
      </p:sp>
      <p:sp>
        <p:nvSpPr>
          <p:cNvPr id="29" name="TextBox 28"/>
          <p:cNvSpPr txBox="1"/>
          <p:nvPr/>
        </p:nvSpPr>
        <p:spPr>
          <a:xfrm>
            <a:off x="685800" y="5961888"/>
            <a:ext cx="10817352"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55635E"/>
                </a:solidFill>
                <a:latin typeface="Segoe UI"/>
                <a:cs typeface="Segoe UI"/>
                <a:ea typeface="Segoe UI"/>
              </a:rPr>
              <a:t>يتحقق المنظم من صلاحية الأرقام قبل كل فعالية، ويستكمل أرقام الاتصال المباشر بالموقع والجهات المتعاقدة.</a:t>
            </a:r>
          </a:p>
        </p:txBody>
      </p:sp>
      <p:sp>
        <p:nvSpPr>
          <p:cNvPr id="30" name="TextBox 29"/>
          <p:cNvSpPr txBox="1"/>
          <p:nvPr/>
        </p:nvSpPr>
        <p:spPr>
          <a:xfrm>
            <a:off x="685800" y="6419088"/>
            <a:ext cx="10817352" cy="219456"/>
          </a:xfrm>
          <a:prstGeom prst="rect">
            <a:avLst/>
          </a:prstGeom>
          <a:noFill/>
        </p:spPr>
        <p:txBody>
          <a:bodyPr wrap="square" anchor="t" lIns="0" rIns="0" tIns="0" bIns="0">
            <a:spAutoFit/>
          </a:bodyPr>
          <a:lstStyle/>
          <a:p>
            <a:pPr algn="r" rtl="1">
              <a:lnSpc>
                <a:spcPct val="122000"/>
              </a:lnSpc>
              <a:spcAft>
                <a:spcPts val="0"/>
              </a:spcAft>
            </a:pPr>
            <a:r>
              <a:rPr sz="750" b="0" i="0">
                <a:solidFill>
                  <a:srgbClr val="8C9A94"/>
                </a:solidFill>
                <a:latin typeface="Segoe UI"/>
                <a:cs typeface="Segoe UI"/>
                <a:ea typeface="Segoe UI"/>
              </a:rPr>
              <a:t>المصدر: Gov.om · شرطة عُمان السلطانية · هيئة الدفاع المدني والإسعاف</a:t>
            </a:r>
          </a:p>
        </p:txBody>
      </p:sp>
      <p:sp>
        <p:nvSpPr>
          <p:cNvPr id="31" name="Rounded Rectangle 30"/>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weather_site.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07</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الطقس والموقع والمركبات</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الرياح والحرارة والأمطار وحركة التحميل</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32</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حدود مكتوبة قبل الموسم</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إدارة مخاطر الطقس</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1" cy="3712464"/>
        </p:xfrm>
        <a:graphic>
          <a:graphicData uri="http://schemas.openxmlformats.org/drawingml/2006/table">
            <a:tbl>
              <a:tblPr firstRow="1" bandRow="1">
                <a:tableStyleId>{5C22544A-7EE6-4342-B048-85BDC9FD1C3A}</a:tableStyleId>
              </a:tblPr>
              <a:tblGrid>
                <a:gridCol w="4454203"/>
                <a:gridCol w="3999693"/>
                <a:gridCol w="2363455"/>
              </a:tblGrid>
              <a:tr h="420624">
                <a:tc>
                  <a:txBody>
                    <a:bodyPr wrap="square"/>
                    <a:lstStyle/>
                    <a:p>
                      <a:pPr algn="r" rtl="1">
                        <a:lnSpc>
                          <a:spcPct val="108000"/>
                        </a:lnSpc>
                      </a:pPr>
                      <a:r>
                        <a:rPr sz="1050" b="1" i="0">
                          <a:solidFill>
                            <a:srgbClr val="FFFFFF"/>
                          </a:solidFill>
                          <a:latin typeface="Segoe UI"/>
                          <a:cs typeface="Segoe UI"/>
                          <a:ea typeface="Segoe UI"/>
                        </a:rPr>
                        <a:t>الضابط وحد القرار</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الأثر على الفعالية</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الظاهرة</a:t>
                      </a:r>
                    </a:p>
                  </a:txBody>
                  <a:tcPr marL="109728" marR="109728" marT="45720" marB="45720" anchor="ctr">
                    <a:solidFill>
                      <a:srgbClr val="12302E"/>
                    </a:solidFill>
                  </a:tcPr>
                </a:tc>
              </a:tr>
              <a:tr h="548640">
                <a:tc>
                  <a:txBody>
                    <a:bodyPr wrap="square"/>
                    <a:lstStyle/>
                    <a:p>
                      <a:pPr algn="r" rtl="1">
                        <a:lnSpc>
                          <a:spcPct val="108000"/>
                        </a:lnSpc>
                      </a:pPr>
                      <a:r>
                        <a:rPr sz="1050" b="0" i="0">
                          <a:solidFill>
                            <a:srgbClr val="12302E"/>
                          </a:solidFill>
                          <a:latin typeface="Segoe UI"/>
                          <a:cs typeface="Segoe UI"/>
                          <a:ea typeface="Segoe UI"/>
                        </a:rPr>
                        <a:t>قياس مستمر في الموقع، إيقاف التعليقات والبانرات عند [حد الرياح]، وإخلاء أسفل الهياكل</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سقوط بانرات وهياكل وانقلاب مدرجات</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رياح شديدة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رفع الكابلات وتغطية اللوحات، وإيقاف الأنشطة الخارجية عند [حد الأمطار]</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انزلاق وتماس كهربائي وتشكّل برك</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أمطار غزيرة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ماء وظل ورذاذ، تقصير فترات العمل، وزيادة نقاط الإسعاف</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إجهاد حراري وإغماء وتأخر استجابة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حرارة مرتفعة</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إيقاف الأنشطة الخارجية وإخلاء مؤقت إلى مناطق آمنة ومتابعة الرادار</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صعق وإصابة وذعر في الحشد</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عواصف رعدية</a:t>
                      </a:r>
                    </a:p>
                  </a:txBody>
                  <a:tcPr marL="109728" marR="109728" marT="45720" marB="45720" anchor="ctr">
                    <a:solidFill>
                      <a:srgbClr val="F7F3EA"/>
                    </a:solidFill>
                  </a:tcPr>
                </a:tc>
              </a:tr>
              <a:tr h="548640">
                <a:tc>
                  <a:txBody>
                    <a:bodyPr wrap="square"/>
                    <a:lstStyle/>
                    <a:p>
                      <a:pPr algn="r" rtl="1">
                        <a:lnSpc>
                          <a:spcPct val="108000"/>
                        </a:lnSpc>
                      </a:pPr>
                      <a:r>
                        <a:rPr sz="1050" b="0" i="0">
                          <a:solidFill>
                            <a:srgbClr val="12302E"/>
                          </a:solidFill>
                          <a:latin typeface="Segoe UI"/>
                          <a:cs typeface="Segoe UI"/>
                          <a:ea typeface="Segoe UI"/>
                        </a:rPr>
                        <a:t>إيقاف الأجزاء المعلقة، إرشاد صوتي مكثف، وإتاحة كمامات</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تدني الرؤية ومشاكل تنفسية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غبار وعوالق</a:t>
                      </a:r>
                    </a:p>
                  </a:txBody>
                  <a:tcPr marL="109728" marR="109728" marT="45720" marB="45720" anchor="ctr">
                    <a:solidFill>
                      <a:srgbClr val="FFFFFF"/>
                    </a:solidFill>
                  </a:tcPr>
                </a:tc>
              </a:tr>
              <a:tr h="548640">
                <a:tc>
                  <a:txBody>
                    <a:bodyPr wrap="square"/>
                    <a:lstStyle/>
                    <a:p>
                      <a:pPr algn="r" rtl="1">
                        <a:lnSpc>
                          <a:spcPct val="108000"/>
                        </a:lnSpc>
                      </a:pPr>
                      <a:r>
                        <a:rPr sz="1050" b="0" i="0">
                          <a:solidFill>
                            <a:srgbClr val="12302E"/>
                          </a:solidFill>
                          <a:latin typeface="Segoe UI"/>
                          <a:cs typeface="Segoe UI"/>
                          <a:ea typeface="Segoe UI"/>
                        </a:rPr>
                        <a:t>مسح الأسطح، لافتات تحذير، وتأخير الافتتاح حتى الجفاف</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أسطح ومنحدرات زلقة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ندى وانخفاض حرارة</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تُعتمد الحدود الرقمية لكل موقع مع الجهة المختصة، وتُعلن للفرق مسبقاً، ولا تُترك لتقدير المشرف لحظة الحدث.</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33</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فصل الحركة يمنع معظم الحوادث</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حركة المركبات والتحميل والتنزيل</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139696"/>
            <a:ext cx="10817352" cy="3657600"/>
          </a:xfrm>
          <a:prstGeom prst="rect">
            <a:avLst/>
          </a:prstGeom>
          <a:noFill/>
        </p:spPr>
        <p:txBody>
          <a:bodyPr wrap="square" lIns="0" rIns="0" tIns="0" bIns="0">
            <a:spAutoFit/>
          </a:bodyPr>
          <a:lstStyle/>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فصل زمني ومكاني بين حركة المشاة وحركة الشاحنات، وعدم استخدام مسارات الخدمة كمخارج للجمهور.</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جدول تحميل وتنزيل بمواعيد محددة، ويُمنع التحميل أثناء ذروة الدخول أو الخروج.</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حد سرعة داخل الموقع [حد السرعة المعتمد]، ومطبات أو معابر تفرض التباطؤ.</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مرشد (منظّم حركة) لكل مركبة ثقيلة أو شاحنة تُناور في مساحة ضيقة.</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مناطق انتظار المركبات خارج نطاق الجمهور، مع مسار خروج بديل عند الإخلاء.</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تفتيش المركبات الداخلة وسجل بأرقامها وأسماء سائقيها وتوقيت دخولها وخروجها.</a:t>
            </a:r>
          </a:p>
          <a:p>
            <a:pPr algn="r" rtl="1" marR="260000" indent="-260000">
              <a:lnSpc>
                <a:spcPct val="128000"/>
              </a:lnSpc>
              <a:spcAft>
                <a:spcPts val="1100"/>
              </a:spcAft>
              <a:buClr>
                <a:srgbClr val="6E9C8E"/>
              </a:buClr>
              <a:buFont typeface="Arial"/>
              <a:buChar char="▪"/>
            </a:pPr>
            <a:r>
              <a:rPr sz="1550" b="0" i="0">
                <a:solidFill>
                  <a:srgbClr val="12302E"/>
                </a:solidFill>
                <a:latin typeface="Segoe UI"/>
                <a:cs typeface="Segoe UI"/>
                <a:ea typeface="Segoe UI"/>
              </a:rPr>
              <a:t>مسارات الإسعاف والدفاع المدني تبقى سالكة ولا تُستخدم للانتظار أو التحميل.</a:t>
            </a:r>
          </a:p>
        </p:txBody>
      </p:sp>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أي مركبة تعطّلت في مسار الخدمة تُسحب فوراً، ويُعلَم قائد الفعالية بتأثيرها على الجدول.</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traffic_yard.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08</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العاملون والمقاولون والتدريب</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معدات الوقاية والتصاريح والكفاءة</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35</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879592" y="822960"/>
            <a:ext cx="5623560"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من يعمل في الموقع أولاً</a:t>
            </a:r>
          </a:p>
        </p:txBody>
      </p:sp>
      <p:sp>
        <p:nvSpPr>
          <p:cNvPr id="7" name="TextBox 6"/>
          <p:cNvSpPr txBox="1"/>
          <p:nvPr/>
        </p:nvSpPr>
        <p:spPr>
          <a:xfrm>
            <a:off x="5879592" y="1097280"/>
            <a:ext cx="5623560" cy="603504"/>
          </a:xfrm>
          <a:prstGeom prst="rect">
            <a:avLst/>
          </a:prstGeom>
          <a:noFill/>
        </p:spPr>
        <p:txBody>
          <a:bodyPr wrap="square" anchor="t" lIns="0" rIns="0" tIns="0" bIns="0">
            <a:spAutoFit/>
          </a:bodyPr>
          <a:lstStyle/>
          <a:p>
            <a:pPr algn="r" rtl="1">
              <a:lnSpc>
                <a:spcPct val="105000"/>
              </a:lnSpc>
              <a:spcAft>
                <a:spcPts val="0"/>
              </a:spcAft>
            </a:pPr>
            <a:r>
              <a:rPr sz="2500" b="1" i="0">
                <a:solidFill>
                  <a:srgbClr val="12302E"/>
                </a:solidFill>
                <a:latin typeface="Segoe UI"/>
                <a:cs typeface="Segoe UI"/>
                <a:ea typeface="Segoe UI"/>
              </a:rPr>
              <a:t>سلامة العاملين والمقاولين</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pe_tiles.png"/>
          <p:cNvPicPr>
            <a:picLocks noChangeAspect="1"/>
          </p:cNvPicPr>
          <p:nvPr/>
        </p:nvPicPr>
        <p:blipFill>
          <a:blip r:embed="rId2"/>
          <a:stretch>
            <a:fillRect/>
          </a:stretch>
        </p:blipFill>
        <p:spPr>
          <a:xfrm>
            <a:off x="731520" y="2139696"/>
            <a:ext cx="4617720" cy="2597467"/>
          </a:xfrm>
          <a:prstGeom prst="rect">
            <a:avLst/>
          </a:prstGeom>
        </p:spPr>
      </p:pic>
      <p:sp>
        <p:nvSpPr>
          <p:cNvPr id="10" name="Rectangle 9"/>
          <p:cNvSpPr/>
          <p:nvPr/>
        </p:nvSpPr>
        <p:spPr>
          <a:xfrm>
            <a:off x="731520" y="4773739"/>
            <a:ext cx="4617720" cy="13716"/>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4883467"/>
            <a:ext cx="4617720" cy="457200"/>
          </a:xfrm>
          <a:prstGeom prst="rect">
            <a:avLst/>
          </a:prstGeom>
          <a:noFill/>
        </p:spPr>
        <p:txBody>
          <a:bodyPr wrap="square" anchor="t" lIns="0" rIns="0" tIns="0" bIns="0">
            <a:spAutoFit/>
          </a:bodyPr>
          <a:lstStyle/>
          <a:p>
            <a:pPr algn="r" rtl="1">
              <a:lnSpc>
                <a:spcPct val="125000"/>
              </a:lnSpc>
              <a:spcAft>
                <a:spcPts val="0"/>
              </a:spcAft>
            </a:pPr>
            <a:r>
              <a:rPr sz="950" b="0" i="0">
                <a:solidFill>
                  <a:srgbClr val="8C9A94"/>
                </a:solidFill>
                <a:latin typeface="Segoe UI"/>
                <a:cs typeface="Segoe UI"/>
                <a:ea typeface="Segoe UI"/>
              </a:rPr>
              <a:t>معدات الوقاية الأساسية: خوذة، سترة عاكسة، قفازات، حذاء سلامة</a:t>
            </a:r>
          </a:p>
        </p:txBody>
      </p:sp>
      <p:sp>
        <p:nvSpPr>
          <p:cNvPr id="12" name="TextBox 11"/>
          <p:cNvSpPr txBox="1"/>
          <p:nvPr/>
        </p:nvSpPr>
        <p:spPr>
          <a:xfrm>
            <a:off x="5879592" y="2139696"/>
            <a:ext cx="5623560" cy="3566160"/>
          </a:xfrm>
          <a:prstGeom prst="rect">
            <a:avLst/>
          </a:prstGeom>
          <a:noFill/>
        </p:spPr>
        <p:txBody>
          <a:bodyPr wrap="square" lIns="0" rIns="0" tIns="0" bIns="0">
            <a:spAutoFit/>
          </a:bodyPr>
          <a:lstStyle/>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معدات الوقاية الشخصية بحسب المهمة: خوذة، سترة عاكسة، حذاء سلامة، قفازات، وحماية سمع في مناطق الصوت المرتفع.</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تصريح عمل لكل مهمة خطرة: العمل على ارتفاع، الأعمال الساخنة، الكهرباء، والدخول إلى الأماكن المغلقة.</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إحاطة قصيرة قبل كل وردية عن مهام اليوم ومخاطره ومسارات الطوارئ.</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فترات راحة وماء وظل في الأعمال الخارجية، ومراقبة الإجهاد الحراري للعاملين قبل الجمهور.</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الإبلاغ عن الحوادث الوشيكة دون لوم، لأن البلاغ المبكر أرخص من الحادث.</a:t>
            </a:r>
          </a:p>
          <a:p>
            <a:pPr algn="r" rtl="1" marR="260000" indent="-260000">
              <a:lnSpc>
                <a:spcPct val="128000"/>
              </a:lnSpc>
              <a:spcAft>
                <a:spcPts val="900"/>
              </a:spcAft>
              <a:buClr>
                <a:srgbClr val="6E9C8E"/>
              </a:buClr>
              <a:buFont typeface="Arial"/>
              <a:buChar char="▪"/>
            </a:pPr>
            <a:r>
              <a:rPr sz="1350" b="0" i="0">
                <a:solidFill>
                  <a:srgbClr val="12302E"/>
                </a:solidFill>
                <a:latin typeface="Segoe UI"/>
                <a:cs typeface="Segoe UI"/>
                <a:ea typeface="Segoe UI"/>
              </a:rPr>
              <a:t>تأمين العاملين وتصاريح العمل وسجلات الحضور محفوظة ومتاحة للتفتيش.</a:t>
            </a:r>
          </a:p>
        </p:txBody>
      </p:sp>
      <p:sp>
        <p:nvSpPr>
          <p:cNvPr id="13" name="Rounded Rectangle 12"/>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36</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لا يعمل في الموقع مقاول غير موثّق</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إدارة المقاولين والموردين</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0" cy="3822192"/>
        </p:xfrm>
        <a:graphic>
          <a:graphicData uri="http://schemas.openxmlformats.org/drawingml/2006/table">
            <a:tbl>
              <a:tblPr firstRow="1" bandRow="1">
                <a:tableStyleId>{5C22544A-7EE6-4342-B048-85BDC9FD1C3A}</a:tableStyleId>
              </a:tblPr>
              <a:tblGrid>
                <a:gridCol w="2999769"/>
                <a:gridCol w="5817735"/>
                <a:gridCol w="1999846"/>
              </a:tblGrid>
              <a:tr h="420624">
                <a:tc>
                  <a:txBody>
                    <a:bodyPr wrap="square"/>
                    <a:lstStyle/>
                    <a:p>
                      <a:pPr algn="r" rtl="1">
                        <a:lnSpc>
                          <a:spcPct val="108000"/>
                        </a:lnSpc>
                      </a:pPr>
                      <a:r>
                        <a:rPr sz="1100" b="1" i="0">
                          <a:solidFill>
                            <a:srgbClr val="FFFFFF"/>
                          </a:solidFill>
                          <a:latin typeface="Segoe UI"/>
                          <a:cs typeface="Segoe UI"/>
                          <a:ea typeface="Segoe UI"/>
                        </a:rPr>
                        <a:t>الإثبات</a:t>
                      </a:r>
                    </a:p>
                  </a:txBody>
                  <a:tcPr marL="109728" marR="109728" marT="45720" marB="45720" anchor="ctr">
                    <a:solidFill>
                      <a:srgbClr val="12302E"/>
                    </a:solidFill>
                  </a:tcPr>
                </a:tc>
                <a:tc>
                  <a:txBody>
                    <a:bodyPr wrap="square"/>
                    <a:lstStyle/>
                    <a:p>
                      <a:pPr algn="r" rtl="1">
                        <a:lnSpc>
                          <a:spcPct val="108000"/>
                        </a:lnSpc>
                      </a:pPr>
                      <a:r>
                        <a:rPr sz="1100" b="1" i="0">
                          <a:solidFill>
                            <a:srgbClr val="FFFFFF"/>
                          </a:solidFill>
                          <a:latin typeface="Segoe UI"/>
                          <a:cs typeface="Segoe UI"/>
                          <a:ea typeface="Segoe UI"/>
                        </a:rPr>
                        <a:t>المتطلب</a:t>
                      </a:r>
                    </a:p>
                  </a:txBody>
                  <a:tcPr marL="109728" marR="109728" marT="45720" marB="45720" anchor="ctr">
                    <a:solidFill>
                      <a:srgbClr val="12302E"/>
                    </a:solidFill>
                  </a:tcPr>
                </a:tc>
                <a:tc>
                  <a:txBody>
                    <a:bodyPr wrap="square"/>
                    <a:lstStyle/>
                    <a:p>
                      <a:pPr algn="r" rtl="1">
                        <a:lnSpc>
                          <a:spcPct val="108000"/>
                        </a:lnSpc>
                      </a:pPr>
                      <a:r>
                        <a:rPr sz="1100" b="1" i="0">
                          <a:solidFill>
                            <a:srgbClr val="FFFFFF"/>
                          </a:solidFill>
                          <a:latin typeface="Segoe UI"/>
                          <a:cs typeface="Segoe UI"/>
                          <a:ea typeface="Segoe UI"/>
                        </a:rPr>
                        <a:t>البند</a:t>
                      </a:r>
                    </a:p>
                  </a:txBody>
                  <a:tcPr marL="109728" marR="109728" marT="45720" marB="45720" anchor="ctr">
                    <a:solidFill>
                      <a:srgbClr val="12302E"/>
                    </a:solidFill>
                  </a:tcPr>
                </a:tc>
              </a:tr>
              <a:tr h="566928">
                <a:tc>
                  <a:txBody>
                    <a:bodyPr wrap="square"/>
                    <a:lstStyle/>
                    <a:p>
                      <a:pPr algn="r" rtl="1">
                        <a:lnSpc>
                          <a:spcPct val="108000"/>
                        </a:lnSpc>
                      </a:pPr>
                      <a:r>
                        <a:rPr sz="1100" b="0" i="0">
                          <a:solidFill>
                            <a:srgbClr val="12302E"/>
                          </a:solidFill>
                          <a:latin typeface="Segoe UI"/>
                          <a:cs typeface="Segoe UI"/>
                          <a:ea typeface="Segoe UI"/>
                        </a:rPr>
                        <a:t>نسخة عقد أو أمر شراء موقّع</a:t>
                      </a:r>
                    </a:p>
                  </a:txBody>
                  <a:tcPr marL="109728" marR="109728" marT="45720" marB="45720" anchor="ctr">
                    <a:solidFill>
                      <a:srgbClr val="FFFFFF"/>
                    </a:solidFill>
                  </a:tcPr>
                </a:tc>
                <a:tc>
                  <a:txBody>
                    <a:bodyPr wrap="square"/>
                    <a:lstStyle/>
                    <a:p>
                      <a:pPr algn="r" rtl="1">
                        <a:lnSpc>
                          <a:spcPct val="108000"/>
                        </a:lnSpc>
                      </a:pPr>
                      <a:r>
                        <a:rPr sz="1100" b="0" i="0">
                          <a:solidFill>
                            <a:srgbClr val="12302E"/>
                          </a:solidFill>
                          <a:latin typeface="Segoe UI"/>
                          <a:cs typeface="Segoe UI"/>
                          <a:ea typeface="Segoe UI"/>
                        </a:rPr>
                        <a:t>بند سلامة صريح وتعريف بالمخاطر والمسؤوليات</a:t>
                      </a:r>
                    </a:p>
                  </a:txBody>
                  <a:tcPr marL="109728" marR="109728" marT="45720" marB="45720" anchor="ctr">
                    <a:solidFill>
                      <a:srgbClr val="FFFFFF"/>
                    </a:solidFill>
                  </a:tcPr>
                </a:tc>
                <a:tc>
                  <a:txBody>
                    <a:bodyPr wrap="square"/>
                    <a:lstStyle/>
                    <a:p>
                      <a:pPr algn="r" rtl="1">
                        <a:lnSpc>
                          <a:spcPct val="108000"/>
                        </a:lnSpc>
                      </a:pPr>
                      <a:r>
                        <a:rPr sz="1100" b="1" i="0">
                          <a:solidFill>
                            <a:srgbClr val="12302E"/>
                          </a:solidFill>
                          <a:latin typeface="Segoe UI"/>
                          <a:cs typeface="Segoe UI"/>
                          <a:ea typeface="Segoe UI"/>
                        </a:rPr>
                        <a:t>التعاقد</a:t>
                      </a:r>
                    </a:p>
                  </a:txBody>
                  <a:tcPr marL="109728" marR="109728" marT="45720" marB="45720" anchor="ctr">
                    <a:solidFill>
                      <a:srgbClr val="FFFFFF"/>
                    </a:solidFill>
                  </a:tcPr>
                </a:tc>
              </a:tr>
              <a:tr h="566928">
                <a:tc>
                  <a:txBody>
                    <a:bodyPr wrap="square"/>
                    <a:lstStyle/>
                    <a:p>
                      <a:pPr algn="r" rtl="1">
                        <a:lnSpc>
                          <a:spcPct val="108000"/>
                        </a:lnSpc>
                      </a:pPr>
                      <a:r>
                        <a:rPr sz="1100" b="0" i="0">
                          <a:solidFill>
                            <a:srgbClr val="12302E"/>
                          </a:solidFill>
                          <a:latin typeface="Segoe UI"/>
                          <a:cs typeface="Segoe UI"/>
                          <a:ea typeface="Segoe UI"/>
                        </a:rPr>
                        <a:t>ملف تأهيل محدث</a:t>
                      </a:r>
                    </a:p>
                  </a:txBody>
                  <a:tcPr marL="109728" marR="109728" marT="45720" marB="45720" anchor="ctr">
                    <a:solidFill>
                      <a:srgbClr val="F7F3EA"/>
                    </a:solidFill>
                  </a:tcPr>
                </a:tc>
                <a:tc>
                  <a:txBody>
                    <a:bodyPr wrap="square"/>
                    <a:lstStyle/>
                    <a:p>
                      <a:pPr algn="r" rtl="1">
                        <a:lnSpc>
                          <a:spcPct val="108000"/>
                        </a:lnSpc>
                      </a:pPr>
                      <a:r>
                        <a:rPr sz="1100" b="0" i="0">
                          <a:solidFill>
                            <a:srgbClr val="12302E"/>
                          </a:solidFill>
                          <a:latin typeface="Segoe UI"/>
                          <a:cs typeface="Segoe UI"/>
                          <a:ea typeface="Segoe UI"/>
                        </a:rPr>
                        <a:t>سجل سلامة وسابق أعمال مشابهة</a:t>
                      </a:r>
                    </a:p>
                  </a:txBody>
                  <a:tcPr marL="109728" marR="109728" marT="45720" marB="45720" anchor="ctr">
                    <a:solidFill>
                      <a:srgbClr val="F7F3EA"/>
                    </a:solidFill>
                  </a:tcPr>
                </a:tc>
                <a:tc>
                  <a:txBody>
                    <a:bodyPr wrap="square"/>
                    <a:lstStyle/>
                    <a:p>
                      <a:pPr algn="r" rtl="1">
                        <a:lnSpc>
                          <a:spcPct val="108000"/>
                        </a:lnSpc>
                      </a:pPr>
                      <a:r>
                        <a:rPr sz="1100" b="1" i="0">
                          <a:solidFill>
                            <a:srgbClr val="12302E"/>
                          </a:solidFill>
                          <a:latin typeface="Segoe UI"/>
                          <a:cs typeface="Segoe UI"/>
                          <a:ea typeface="Segoe UI"/>
                        </a:rPr>
                        <a:t>التأهيل</a:t>
                      </a:r>
                    </a:p>
                  </a:txBody>
                  <a:tcPr marL="109728" marR="109728" marT="45720" marB="45720" anchor="ctr">
                    <a:solidFill>
                      <a:srgbClr val="F7F3EA"/>
                    </a:solidFill>
                  </a:tcPr>
                </a:tc>
              </a:tr>
              <a:tr h="566928">
                <a:tc>
                  <a:txBody>
                    <a:bodyPr wrap="square"/>
                    <a:lstStyle/>
                    <a:p>
                      <a:pPr algn="r" rtl="1">
                        <a:lnSpc>
                          <a:spcPct val="108000"/>
                        </a:lnSpc>
                      </a:pPr>
                      <a:r>
                        <a:rPr sz="1100" b="0" i="0">
                          <a:solidFill>
                            <a:srgbClr val="12302E"/>
                          </a:solidFill>
                          <a:latin typeface="Segoe UI"/>
                          <a:cs typeface="Segoe UI"/>
                          <a:ea typeface="Segoe UI"/>
                        </a:rPr>
                        <a:t>سجل فحص موقع</a:t>
                      </a:r>
                    </a:p>
                  </a:txBody>
                  <a:tcPr marL="109728" marR="109728" marT="45720" marB="45720" anchor="ctr">
                    <a:solidFill>
                      <a:srgbClr val="FFFFFF"/>
                    </a:solidFill>
                  </a:tcPr>
                </a:tc>
                <a:tc>
                  <a:txBody>
                    <a:bodyPr wrap="square"/>
                    <a:lstStyle/>
                    <a:p>
                      <a:pPr algn="r" rtl="1">
                        <a:lnSpc>
                          <a:spcPct val="108000"/>
                        </a:lnSpc>
                      </a:pPr>
                      <a:r>
                        <a:rPr sz="1100" b="0" i="0">
                          <a:solidFill>
                            <a:srgbClr val="12302E"/>
                          </a:solidFill>
                          <a:latin typeface="Segoe UI"/>
                          <a:cs typeface="Segoe UI"/>
                          <a:ea typeface="Segoe UI"/>
                        </a:rPr>
                        <a:t>فحص وصلاحية وشهادات للرافعات والسقالات</a:t>
                      </a:r>
                    </a:p>
                  </a:txBody>
                  <a:tcPr marL="109728" marR="109728" marT="45720" marB="45720" anchor="ctr">
                    <a:solidFill>
                      <a:srgbClr val="FFFFFF"/>
                    </a:solidFill>
                  </a:tcPr>
                </a:tc>
                <a:tc>
                  <a:txBody>
                    <a:bodyPr wrap="square"/>
                    <a:lstStyle/>
                    <a:p>
                      <a:pPr algn="r" rtl="1">
                        <a:lnSpc>
                          <a:spcPct val="108000"/>
                        </a:lnSpc>
                      </a:pPr>
                      <a:r>
                        <a:rPr sz="1100" b="1" i="0">
                          <a:solidFill>
                            <a:srgbClr val="12302E"/>
                          </a:solidFill>
                          <a:latin typeface="Segoe UI"/>
                          <a:cs typeface="Segoe UI"/>
                          <a:ea typeface="Segoe UI"/>
                        </a:rPr>
                        <a:t>المعدات</a:t>
                      </a:r>
                    </a:p>
                  </a:txBody>
                  <a:tcPr marL="109728" marR="109728" marT="45720" marB="45720" anchor="ctr">
                    <a:solidFill>
                      <a:srgbClr val="FFFFFF"/>
                    </a:solidFill>
                  </a:tcPr>
                </a:tc>
              </a:tr>
              <a:tr h="566928">
                <a:tc>
                  <a:txBody>
                    <a:bodyPr wrap="square"/>
                    <a:lstStyle/>
                    <a:p>
                      <a:pPr algn="r" rtl="1">
                        <a:lnSpc>
                          <a:spcPct val="108000"/>
                        </a:lnSpc>
                      </a:pPr>
                      <a:r>
                        <a:rPr sz="1100" b="0" i="0">
                          <a:solidFill>
                            <a:srgbClr val="12302E"/>
                          </a:solidFill>
                          <a:latin typeface="Segoe UI"/>
                          <a:cs typeface="Segoe UI"/>
                          <a:ea typeface="Segoe UI"/>
                        </a:rPr>
                        <a:t>تصريح موقع قبل البدء</a:t>
                      </a:r>
                    </a:p>
                  </a:txBody>
                  <a:tcPr marL="109728" marR="109728" marT="45720" marB="45720" anchor="ctr">
                    <a:solidFill>
                      <a:srgbClr val="F7F3EA"/>
                    </a:solidFill>
                  </a:tcPr>
                </a:tc>
                <a:tc>
                  <a:txBody>
                    <a:bodyPr wrap="square"/>
                    <a:lstStyle/>
                    <a:p>
                      <a:pPr algn="r" rtl="1">
                        <a:lnSpc>
                          <a:spcPct val="108000"/>
                        </a:lnSpc>
                      </a:pPr>
                      <a:r>
                        <a:rPr sz="1100" b="0" i="0">
                          <a:solidFill>
                            <a:srgbClr val="12302E"/>
                          </a:solidFill>
                          <a:latin typeface="Segoe UI"/>
                          <a:cs typeface="Segoe UI"/>
                          <a:ea typeface="Segoe UI"/>
                        </a:rPr>
                        <a:t>تصريح عمل ساخن أو ارتفاع أو كهرباء</a:t>
                      </a:r>
                    </a:p>
                  </a:txBody>
                  <a:tcPr marL="109728" marR="109728" marT="45720" marB="45720" anchor="ctr">
                    <a:solidFill>
                      <a:srgbClr val="F7F3EA"/>
                    </a:solidFill>
                  </a:tcPr>
                </a:tc>
                <a:tc>
                  <a:txBody>
                    <a:bodyPr wrap="square"/>
                    <a:lstStyle/>
                    <a:p>
                      <a:pPr algn="r" rtl="1">
                        <a:lnSpc>
                          <a:spcPct val="108000"/>
                        </a:lnSpc>
                      </a:pPr>
                      <a:r>
                        <a:rPr sz="1100" b="1" i="0">
                          <a:solidFill>
                            <a:srgbClr val="12302E"/>
                          </a:solidFill>
                          <a:latin typeface="Segoe UI"/>
                          <a:cs typeface="Segoe UI"/>
                          <a:ea typeface="Segoe UI"/>
                        </a:rPr>
                        <a:t>التصاريح</a:t>
                      </a:r>
                    </a:p>
                  </a:txBody>
                  <a:tcPr marL="109728" marR="109728" marT="45720" marB="45720" anchor="ctr">
                    <a:solidFill>
                      <a:srgbClr val="F7F3EA"/>
                    </a:solidFill>
                  </a:tcPr>
                </a:tc>
              </a:tr>
              <a:tr h="566928">
                <a:tc>
                  <a:txBody>
                    <a:bodyPr wrap="square"/>
                    <a:lstStyle/>
                    <a:p>
                      <a:pPr algn="r" rtl="1">
                        <a:lnSpc>
                          <a:spcPct val="108000"/>
                        </a:lnSpc>
                      </a:pPr>
                      <a:r>
                        <a:rPr sz="1100" b="0" i="0">
                          <a:solidFill>
                            <a:srgbClr val="12302E"/>
                          </a:solidFill>
                          <a:latin typeface="Segoe UI"/>
                          <a:cs typeface="Segoe UI"/>
                          <a:ea typeface="Segoe UI"/>
                        </a:rPr>
                        <a:t>كشف حضور موقّع</a:t>
                      </a:r>
                    </a:p>
                  </a:txBody>
                  <a:tcPr marL="109728" marR="109728" marT="45720" marB="45720" anchor="ctr">
                    <a:solidFill>
                      <a:srgbClr val="FFFFFF"/>
                    </a:solidFill>
                  </a:tcPr>
                </a:tc>
                <a:tc>
                  <a:txBody>
                    <a:bodyPr wrap="square"/>
                    <a:lstStyle/>
                    <a:p>
                      <a:pPr algn="r" rtl="1">
                        <a:lnSpc>
                          <a:spcPct val="108000"/>
                        </a:lnSpc>
                      </a:pPr>
                      <a:r>
                        <a:rPr sz="1100" b="0" i="0">
                          <a:solidFill>
                            <a:srgbClr val="12302E"/>
                          </a:solidFill>
                          <a:latin typeface="Segoe UI"/>
                          <a:cs typeface="Segoe UI"/>
                          <a:ea typeface="Segoe UI"/>
                        </a:rPr>
                        <a:t>تعريف بالموقع والمخارج وقواعد التصرف</a:t>
                      </a:r>
                    </a:p>
                  </a:txBody>
                  <a:tcPr marL="109728" marR="109728" marT="45720" marB="45720" anchor="ctr">
                    <a:solidFill>
                      <a:srgbClr val="FFFFFF"/>
                    </a:solidFill>
                  </a:tcPr>
                </a:tc>
                <a:tc>
                  <a:txBody>
                    <a:bodyPr wrap="square"/>
                    <a:lstStyle/>
                    <a:p>
                      <a:pPr algn="r" rtl="1">
                        <a:lnSpc>
                          <a:spcPct val="108000"/>
                        </a:lnSpc>
                      </a:pPr>
                      <a:r>
                        <a:rPr sz="1100" b="1" i="0">
                          <a:solidFill>
                            <a:srgbClr val="12302E"/>
                          </a:solidFill>
                          <a:latin typeface="Segoe UI"/>
                          <a:cs typeface="Segoe UI"/>
                          <a:ea typeface="Segoe UI"/>
                        </a:rPr>
                        <a:t>الإحاطة</a:t>
                      </a:r>
                    </a:p>
                  </a:txBody>
                  <a:tcPr marL="109728" marR="109728" marT="45720" marB="45720" anchor="ctr">
                    <a:solidFill>
                      <a:srgbClr val="FFFFFF"/>
                    </a:solidFill>
                  </a:tcPr>
                </a:tc>
              </a:tr>
              <a:tr h="566928">
                <a:tc>
                  <a:txBody>
                    <a:bodyPr wrap="square"/>
                    <a:lstStyle/>
                    <a:p>
                      <a:pPr algn="r" rtl="1">
                        <a:lnSpc>
                          <a:spcPct val="108000"/>
                        </a:lnSpc>
                      </a:pPr>
                      <a:r>
                        <a:rPr sz="1100" b="0" i="0">
                          <a:solidFill>
                            <a:srgbClr val="12302E"/>
                          </a:solidFill>
                          <a:latin typeface="Segoe UI"/>
                          <a:cs typeface="Segoe UI"/>
                          <a:ea typeface="Segoe UI"/>
                        </a:rPr>
                        <a:t>تقرير تقييم المقاول</a:t>
                      </a:r>
                    </a:p>
                  </a:txBody>
                  <a:tcPr marL="109728" marR="109728" marT="45720" marB="45720" anchor="ctr">
                    <a:solidFill>
                      <a:srgbClr val="F7F3EA"/>
                    </a:solidFill>
                  </a:tcPr>
                </a:tc>
                <a:tc>
                  <a:txBody>
                    <a:bodyPr wrap="square"/>
                    <a:lstStyle/>
                    <a:p>
                      <a:pPr algn="r" rtl="1">
                        <a:lnSpc>
                          <a:spcPct val="108000"/>
                        </a:lnSpc>
                      </a:pPr>
                      <a:r>
                        <a:rPr sz="1100" b="0" i="0">
                          <a:solidFill>
                            <a:srgbClr val="12302E"/>
                          </a:solidFill>
                          <a:latin typeface="Segoe UI"/>
                          <a:cs typeface="Segoe UI"/>
                          <a:ea typeface="Segoe UI"/>
                        </a:rPr>
                        <a:t>تقييم بعد الفعالية ومخالفات موثّقة</a:t>
                      </a:r>
                    </a:p>
                  </a:txBody>
                  <a:tcPr marL="109728" marR="109728" marT="45720" marB="45720" anchor="ctr">
                    <a:solidFill>
                      <a:srgbClr val="F7F3EA"/>
                    </a:solidFill>
                  </a:tcPr>
                </a:tc>
                <a:tc>
                  <a:txBody>
                    <a:bodyPr wrap="square"/>
                    <a:lstStyle/>
                    <a:p>
                      <a:pPr algn="r" rtl="1">
                        <a:lnSpc>
                          <a:spcPct val="108000"/>
                        </a:lnSpc>
                      </a:pPr>
                      <a:r>
                        <a:rPr sz="1100" b="1" i="0">
                          <a:solidFill>
                            <a:srgbClr val="12302E"/>
                          </a:solidFill>
                          <a:latin typeface="Segoe UI"/>
                          <a:cs typeface="Segoe UI"/>
                          <a:ea typeface="Segoe UI"/>
                        </a:rPr>
                        <a:t>الأداء</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المقاول غير الملتزم يُوقف عمله ويُستبدل، ويُسجَّل ذلك في ملفه قبل الفعالية التالية.</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37</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الكفاءة قبل المهمة</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التدريب والتوعية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8963406"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963406"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01150"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01</a:t>
            </a:r>
          </a:p>
        </p:txBody>
      </p:sp>
      <p:sp>
        <p:nvSpPr>
          <p:cNvPr id="12" name="TextBox 11"/>
          <p:cNvSpPr txBox="1"/>
          <p:nvPr/>
        </p:nvSpPr>
        <p:spPr>
          <a:xfrm>
            <a:off x="9201150"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تأهيلي</a:t>
            </a:r>
          </a:p>
        </p:txBody>
      </p:sp>
      <p:sp>
        <p:nvSpPr>
          <p:cNvPr id="13" name="TextBox 12"/>
          <p:cNvSpPr txBox="1"/>
          <p:nvPr/>
        </p:nvSpPr>
        <p:spPr>
          <a:xfrm>
            <a:off x="9201150"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تعريف بسياسة السلامة والخطة والمخارج وسلسلة الإبلاغ لكل عامل جديد قبل أول وردية.</a:t>
            </a:r>
          </a:p>
        </p:txBody>
      </p:sp>
      <p:sp>
        <p:nvSpPr>
          <p:cNvPr id="14" name="Rounded Rectangle 13"/>
          <p:cNvSpPr/>
          <p:nvPr/>
        </p:nvSpPr>
        <p:spPr>
          <a:xfrm>
            <a:off x="6204204"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04204"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41948"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02</a:t>
            </a:r>
          </a:p>
        </p:txBody>
      </p:sp>
      <p:sp>
        <p:nvSpPr>
          <p:cNvPr id="17" name="TextBox 16"/>
          <p:cNvSpPr txBox="1"/>
          <p:nvPr/>
        </p:nvSpPr>
        <p:spPr>
          <a:xfrm>
            <a:off x="6441948"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إحاطة الفعالية</a:t>
            </a:r>
          </a:p>
        </p:txBody>
      </p:sp>
      <p:sp>
        <p:nvSpPr>
          <p:cNvPr id="18" name="TextBox 17"/>
          <p:cNvSpPr txBox="1"/>
          <p:nvPr/>
        </p:nvSpPr>
        <p:spPr>
          <a:xfrm>
            <a:off x="6441948"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قبل كل فعالية: المخاطر الخاصة بها، الأدوار، القناة اللاسلكية، ونقطة التجمع.</a:t>
            </a:r>
          </a:p>
        </p:txBody>
      </p:sp>
      <p:sp>
        <p:nvSpPr>
          <p:cNvPr id="19" name="Rounded Rectangle 18"/>
          <p:cNvSpPr/>
          <p:nvPr/>
        </p:nvSpPr>
        <p:spPr>
          <a:xfrm>
            <a:off x="3445002"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445002" y="2194560"/>
            <a:ext cx="2539746"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82746"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03</a:t>
            </a:r>
          </a:p>
        </p:txBody>
      </p:sp>
      <p:sp>
        <p:nvSpPr>
          <p:cNvPr id="22" name="TextBox 21"/>
          <p:cNvSpPr txBox="1"/>
          <p:nvPr/>
        </p:nvSpPr>
        <p:spPr>
          <a:xfrm>
            <a:off x="3682746"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تدريب متخصص</a:t>
            </a:r>
          </a:p>
        </p:txBody>
      </p:sp>
      <p:sp>
        <p:nvSpPr>
          <p:cNvPr id="23" name="TextBox 22"/>
          <p:cNvSpPr txBox="1"/>
          <p:nvPr/>
        </p:nvSpPr>
        <p:spPr>
          <a:xfrm>
            <a:off x="3682746"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للحشود، والإسعافات الأولية، والكهرباء، والريج، والعمل على ارتفاع، بحسب المهمة.</a:t>
            </a:r>
          </a:p>
        </p:txBody>
      </p:sp>
      <p:sp>
        <p:nvSpPr>
          <p:cNvPr id="24" name="Rounded Rectangle 23"/>
          <p:cNvSpPr/>
          <p:nvPr/>
        </p:nvSpPr>
        <p:spPr>
          <a:xfrm>
            <a:off x="685800" y="2194560"/>
            <a:ext cx="2539746"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85800" y="2194560"/>
            <a:ext cx="2539746"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2450591"/>
            <a:ext cx="2064257" cy="292608"/>
          </a:xfrm>
          <a:prstGeom prst="rect">
            <a:avLst/>
          </a:prstGeom>
          <a:noFill/>
        </p:spPr>
        <p:txBody>
          <a:bodyPr wrap="square" anchor="t" lIns="0" rIns="0" tIns="0" bIns="0">
            <a:spAutoFit/>
          </a:bodyPr>
          <a:lstStyle/>
          <a:p>
            <a:pPr algn="l" rtl="1">
              <a:lnSpc>
                <a:spcPct val="122000"/>
              </a:lnSpc>
              <a:spcAft>
                <a:spcPts val="0"/>
              </a:spcAft>
            </a:pPr>
            <a:r>
              <a:rPr sz="1100" b="1" i="0">
                <a:solidFill>
                  <a:srgbClr val="C2A15A"/>
                </a:solidFill>
                <a:latin typeface="Segoe UI"/>
                <a:cs typeface="Segoe UI"/>
                <a:ea typeface="Segoe UI"/>
              </a:rPr>
              <a:t>04</a:t>
            </a:r>
          </a:p>
        </p:txBody>
      </p:sp>
      <p:sp>
        <p:nvSpPr>
          <p:cNvPr id="27" name="TextBox 26"/>
          <p:cNvSpPr txBox="1"/>
          <p:nvPr/>
        </p:nvSpPr>
        <p:spPr>
          <a:xfrm>
            <a:off x="923544" y="2761488"/>
            <a:ext cx="2064257" cy="566928"/>
          </a:xfrm>
          <a:prstGeom prst="rect">
            <a:avLst/>
          </a:prstGeom>
          <a:noFill/>
        </p:spPr>
        <p:txBody>
          <a:bodyPr wrap="square" anchor="t" lIns="0" rIns="0" tIns="0" bIns="0">
            <a:spAutoFit/>
          </a:bodyPr>
          <a:lstStyle/>
          <a:p>
            <a:pPr algn="r" rtl="1">
              <a:lnSpc>
                <a:spcPct val="115000"/>
              </a:lnSpc>
              <a:spcAft>
                <a:spcPts val="0"/>
              </a:spcAft>
            </a:pPr>
            <a:r>
              <a:rPr sz="1350" b="1" i="0">
                <a:solidFill>
                  <a:srgbClr val="12302E"/>
                </a:solidFill>
                <a:latin typeface="Segoe UI"/>
                <a:cs typeface="Segoe UI"/>
                <a:ea typeface="Segoe UI"/>
              </a:rPr>
              <a:t>تمارين دورية</a:t>
            </a:r>
          </a:p>
        </p:txBody>
      </p:sp>
      <p:sp>
        <p:nvSpPr>
          <p:cNvPr id="28" name="TextBox 27"/>
          <p:cNvSpPr txBox="1"/>
          <p:nvPr/>
        </p:nvSpPr>
        <p:spPr>
          <a:xfrm>
            <a:off x="923544" y="3419856"/>
            <a:ext cx="2064257" cy="1645919"/>
          </a:xfrm>
          <a:prstGeom prst="rect">
            <a:avLst/>
          </a:prstGeom>
          <a:noFill/>
        </p:spPr>
        <p:txBody>
          <a:bodyPr wrap="square" anchor="t" lIns="0" rIns="0" tIns="0" bIns="0">
            <a:spAutoFit/>
          </a:bodyPr>
          <a:lstStyle/>
          <a:p>
            <a:pPr algn="r" rtl="1">
              <a:lnSpc>
                <a:spcPct val="134000"/>
              </a:lnSpc>
              <a:spcAft>
                <a:spcPts val="0"/>
              </a:spcAft>
            </a:pPr>
            <a:r>
              <a:rPr sz="1050" b="0" i="0">
                <a:solidFill>
                  <a:srgbClr val="55635E"/>
                </a:solidFill>
                <a:latin typeface="Segoe UI"/>
                <a:cs typeface="Segoe UI"/>
                <a:ea typeface="Segoe UI"/>
              </a:rPr>
              <a:t>تمرين إخلاء واحد على الأقل قبل الموسم أو الفعالية الكبرى، بتقرير نتائج وملاحظات.</a:t>
            </a:r>
          </a:p>
        </p:txBody>
      </p:sp>
      <p:sp>
        <p:nvSpPr>
          <p:cNvPr id="29" name="Rectangle 28"/>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سجل التدريب يحتوي الموضوع والتاريخ والمدرب وأسماء الحاضرين وتوقيعاتهم ونتيجة التقييم.</a:t>
            </a:r>
          </a:p>
        </p:txBody>
      </p:sp>
      <p:sp>
        <p:nvSpPr>
          <p:cNvPr id="31" name="Rounded Rectangle 30"/>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ssist_point.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09</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الأطفال والفئات التي تحتاج إلى مساعدة</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حماية خاصة عندما تستقبل الفعالية عائلات وأطفالاً</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39</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واجب تنظيمي وأخلاقي</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حماية الأطفال والفئات التي تحتاج إلى مساعدة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144768" y="2103120"/>
            <a:ext cx="5358384" cy="3383280"/>
          </a:xfrm>
          <a:prstGeom prst="roundRect">
            <a:avLst>
              <a:gd name="adj" fmla="val 35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44768" y="2103120"/>
            <a:ext cx="5358384" cy="50292"/>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19088" y="2322576"/>
            <a:ext cx="4809744" cy="310896"/>
          </a:xfrm>
          <a:prstGeom prst="rect">
            <a:avLst/>
          </a:prstGeom>
          <a:noFill/>
        </p:spPr>
        <p:txBody>
          <a:bodyPr wrap="square" anchor="t" lIns="0" rIns="0" tIns="0" bIns="0">
            <a:spAutoFit/>
          </a:bodyPr>
          <a:lstStyle/>
          <a:p>
            <a:pPr algn="r" rtl="1">
              <a:lnSpc>
                <a:spcPct val="122000"/>
              </a:lnSpc>
              <a:spcAft>
                <a:spcPts val="0"/>
              </a:spcAft>
            </a:pPr>
            <a:r>
              <a:rPr sz="1250" b="1" i="0">
                <a:solidFill>
                  <a:srgbClr val="4E7A6C"/>
                </a:solidFill>
                <a:latin typeface="Segoe UI"/>
                <a:cs typeface="Segoe UI"/>
                <a:ea typeface="Segoe UI"/>
              </a:rPr>
              <a:t>الأطفال والناشئة</a:t>
            </a:r>
          </a:p>
        </p:txBody>
      </p:sp>
      <p:sp>
        <p:nvSpPr>
          <p:cNvPr id="12" name="TextBox 11"/>
          <p:cNvSpPr txBox="1"/>
          <p:nvPr/>
        </p:nvSpPr>
        <p:spPr>
          <a:xfrm>
            <a:off x="6400800" y="2761487"/>
            <a:ext cx="4846320" cy="2514600"/>
          </a:xfrm>
          <a:prstGeom prst="rect">
            <a:avLst/>
          </a:prstGeom>
          <a:noFill/>
        </p:spPr>
        <p:txBody>
          <a:bodyPr wrap="square" lIns="0" rIns="0" tIns="0" bIns="0">
            <a:spAutoFit/>
          </a:bodyPr>
          <a:lstStyle/>
          <a:p>
            <a:pPr algn="r" rtl="1" marR="260000" indent="-260000">
              <a:lnSpc>
                <a:spcPct val="130000"/>
              </a:lnSpc>
              <a:spcAft>
                <a:spcPts val="900"/>
              </a:spcAft>
              <a:buClr>
                <a:srgbClr val="6E9C8E"/>
              </a:buClr>
              <a:buFont typeface="Arial"/>
              <a:buChar char="▪"/>
            </a:pPr>
            <a:r>
              <a:rPr sz="1100" b="0" i="0">
                <a:solidFill>
                  <a:srgbClr val="12302E"/>
                </a:solidFill>
                <a:latin typeface="Segoe UI"/>
                <a:cs typeface="Segoe UI"/>
                <a:ea typeface="Segoe UI"/>
              </a:rPr>
              <a:t>نقطة محددة لاستقبال الأطفال المفقودين، معلنة للفرق لا للجمهور العام.</a:t>
            </a:r>
          </a:p>
          <a:p>
            <a:pPr algn="r" rtl="1" marR="260000" indent="-260000">
              <a:lnSpc>
                <a:spcPct val="130000"/>
              </a:lnSpc>
              <a:spcAft>
                <a:spcPts val="900"/>
              </a:spcAft>
              <a:buClr>
                <a:srgbClr val="6E9C8E"/>
              </a:buClr>
              <a:buFont typeface="Arial"/>
              <a:buChar char="▪"/>
            </a:pPr>
            <a:r>
              <a:rPr sz="1100" b="0" i="0">
                <a:solidFill>
                  <a:srgbClr val="12302E"/>
                </a:solidFill>
                <a:latin typeface="Segoe UI"/>
                <a:cs typeface="Segoe UI"/>
                <a:ea typeface="Segoe UI"/>
              </a:rPr>
              <a:t>سوار أو بطاقة تعريف عند الدخول لفعاليات العائلات: اسم الطفل ورقم ولي الأمر.</a:t>
            </a:r>
          </a:p>
          <a:p>
            <a:pPr algn="r" rtl="1" marR="260000" indent="-260000">
              <a:lnSpc>
                <a:spcPct val="130000"/>
              </a:lnSpc>
              <a:spcAft>
                <a:spcPts val="900"/>
              </a:spcAft>
              <a:buClr>
                <a:srgbClr val="6E9C8E"/>
              </a:buClr>
              <a:buFont typeface="Arial"/>
              <a:buChar char="▪"/>
            </a:pPr>
            <a:r>
              <a:rPr sz="1100" b="0" i="0">
                <a:solidFill>
                  <a:srgbClr val="12302E"/>
                </a:solidFill>
                <a:latin typeface="Segoe UI"/>
                <a:cs typeface="Segoe UI"/>
                <a:ea typeface="Segoe UI"/>
              </a:rPr>
              <a:t>التسليم لا يتم إلا لولي الأمر أو شخص مخوّل موثّق، ويُسجَّل البلاغ ونتيجته.</a:t>
            </a:r>
          </a:p>
          <a:p>
            <a:pPr algn="r" rtl="1" marR="260000" indent="-260000">
              <a:lnSpc>
                <a:spcPct val="130000"/>
              </a:lnSpc>
              <a:spcAft>
                <a:spcPts val="900"/>
              </a:spcAft>
              <a:buClr>
                <a:srgbClr val="6E9C8E"/>
              </a:buClr>
              <a:buFont typeface="Arial"/>
              <a:buChar char="▪"/>
            </a:pPr>
            <a:r>
              <a:rPr sz="1100" b="0" i="0">
                <a:solidFill>
                  <a:srgbClr val="12302E"/>
                </a:solidFill>
                <a:latin typeface="Segoe UI"/>
                <a:cs typeface="Segoe UI"/>
                <a:ea typeface="Segoe UI"/>
              </a:rPr>
              <a:t>لا يُترك طفل دون إشراف في منطقة الخدمة أو الكواليس.</a:t>
            </a:r>
          </a:p>
          <a:p>
            <a:pPr algn="r" rtl="1" marR="260000" indent="-260000">
              <a:lnSpc>
                <a:spcPct val="130000"/>
              </a:lnSpc>
              <a:spcAft>
                <a:spcPts val="900"/>
              </a:spcAft>
              <a:buClr>
                <a:srgbClr val="6E9C8E"/>
              </a:buClr>
              <a:buFont typeface="Arial"/>
              <a:buChar char="▪"/>
            </a:pPr>
            <a:r>
              <a:rPr sz="1100" b="0" i="0">
                <a:solidFill>
                  <a:srgbClr val="12302E"/>
                </a:solidFill>
                <a:latin typeface="Segoe UI"/>
                <a:cs typeface="Segoe UI"/>
                <a:ea typeface="Segoe UI"/>
              </a:rPr>
              <a:t>أي بلاغ سلوك غير لائق يُوثَّق بسرية ويُرفع فوراً للمسؤول.</a:t>
            </a:r>
          </a:p>
        </p:txBody>
      </p:sp>
      <p:sp>
        <p:nvSpPr>
          <p:cNvPr id="13" name="Rounded Rectangle 12"/>
          <p:cNvSpPr/>
          <p:nvPr/>
        </p:nvSpPr>
        <p:spPr>
          <a:xfrm>
            <a:off x="685800" y="2103120"/>
            <a:ext cx="5321808" cy="3383280"/>
          </a:xfrm>
          <a:prstGeom prst="roundRect">
            <a:avLst>
              <a:gd name="adj" fmla="val 35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85800" y="2103120"/>
            <a:ext cx="5321808"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60120" y="2322576"/>
            <a:ext cx="4773168" cy="310896"/>
          </a:xfrm>
          <a:prstGeom prst="rect">
            <a:avLst/>
          </a:prstGeom>
          <a:noFill/>
        </p:spPr>
        <p:txBody>
          <a:bodyPr wrap="square" anchor="t" lIns="0" rIns="0" tIns="0" bIns="0">
            <a:spAutoFit/>
          </a:bodyPr>
          <a:lstStyle/>
          <a:p>
            <a:pPr algn="r" rtl="1">
              <a:lnSpc>
                <a:spcPct val="122000"/>
              </a:lnSpc>
              <a:spcAft>
                <a:spcPts val="0"/>
              </a:spcAft>
            </a:pPr>
            <a:r>
              <a:rPr sz="1250" b="1" i="0">
                <a:solidFill>
                  <a:srgbClr val="C2A15A"/>
                </a:solidFill>
                <a:latin typeface="Segoe UI"/>
                <a:cs typeface="Segoe UI"/>
                <a:ea typeface="Segoe UI"/>
              </a:rPr>
              <a:t>الفئات التي تحتاج إلى مساعدة</a:t>
            </a:r>
          </a:p>
        </p:txBody>
      </p:sp>
      <p:sp>
        <p:nvSpPr>
          <p:cNvPr id="16" name="TextBox 15"/>
          <p:cNvSpPr txBox="1"/>
          <p:nvPr/>
        </p:nvSpPr>
        <p:spPr>
          <a:xfrm>
            <a:off x="941832" y="2761487"/>
            <a:ext cx="4809744" cy="2514600"/>
          </a:xfrm>
          <a:prstGeom prst="rect">
            <a:avLst/>
          </a:prstGeom>
          <a:noFill/>
        </p:spPr>
        <p:txBody>
          <a:bodyPr wrap="square" lIns="0" rIns="0" tIns="0" bIns="0">
            <a:spAutoFit/>
          </a:bodyPr>
          <a:lstStyle/>
          <a:p>
            <a:pPr algn="r" rtl="1" marR="260000" indent="-260000">
              <a:lnSpc>
                <a:spcPct val="130000"/>
              </a:lnSpc>
              <a:spcAft>
                <a:spcPts val="900"/>
              </a:spcAft>
              <a:buClr>
                <a:srgbClr val="C2A15A"/>
              </a:buClr>
              <a:buFont typeface="Arial"/>
              <a:buChar char="▪"/>
            </a:pPr>
            <a:r>
              <a:rPr sz="1100" b="0" i="0">
                <a:solidFill>
                  <a:srgbClr val="12302E"/>
                </a:solidFill>
                <a:latin typeface="Segoe UI"/>
                <a:cs typeface="Segoe UI"/>
                <a:ea typeface="Segoe UI"/>
              </a:rPr>
              <a:t>مسار وصول خالٍ من العوائق من المواقف إلى المدخل والمقاعد.</a:t>
            </a:r>
          </a:p>
          <a:p>
            <a:pPr algn="r" rtl="1" marR="260000" indent="-260000">
              <a:lnSpc>
                <a:spcPct val="130000"/>
              </a:lnSpc>
              <a:spcAft>
                <a:spcPts val="900"/>
              </a:spcAft>
              <a:buClr>
                <a:srgbClr val="C2A15A"/>
              </a:buClr>
              <a:buFont typeface="Arial"/>
              <a:buChar char="▪"/>
            </a:pPr>
            <a:r>
              <a:rPr sz="1100" b="0" i="0">
                <a:solidFill>
                  <a:srgbClr val="12302E"/>
                </a:solidFill>
                <a:latin typeface="Segoe UI"/>
                <a:cs typeface="Segoe UI"/>
                <a:ea typeface="Segoe UI"/>
              </a:rPr>
              <a:t>نقاط مشاهدة مخصصة للكراسي المتحركة مع مرافق لكل شخص.</a:t>
            </a:r>
          </a:p>
          <a:p>
            <a:pPr algn="r" rtl="1" marR="260000" indent="-260000">
              <a:lnSpc>
                <a:spcPct val="130000"/>
              </a:lnSpc>
              <a:spcAft>
                <a:spcPts val="900"/>
              </a:spcAft>
              <a:buClr>
                <a:srgbClr val="C2A15A"/>
              </a:buClr>
              <a:buFont typeface="Arial"/>
              <a:buChar char="▪"/>
            </a:pPr>
            <a:r>
              <a:rPr sz="1100" b="0" i="0">
                <a:solidFill>
                  <a:srgbClr val="12302E"/>
                </a:solidFill>
                <a:latin typeface="Segoe UI"/>
                <a:cs typeface="Segoe UI"/>
                <a:ea typeface="Segoe UI"/>
              </a:rPr>
              <a:t>أولوية في الطوابير والتفتيش، ودورات مياه متاحة ومعلنة.</a:t>
            </a:r>
          </a:p>
          <a:p>
            <a:pPr algn="r" rtl="1" marR="260000" indent="-260000">
              <a:lnSpc>
                <a:spcPct val="130000"/>
              </a:lnSpc>
              <a:spcAft>
                <a:spcPts val="900"/>
              </a:spcAft>
              <a:buClr>
                <a:srgbClr val="C2A15A"/>
              </a:buClr>
              <a:buFont typeface="Arial"/>
              <a:buChar char="▪"/>
            </a:pPr>
            <a:r>
              <a:rPr sz="1100" b="0" i="0">
                <a:solidFill>
                  <a:srgbClr val="12302E"/>
                </a:solidFill>
                <a:latin typeface="Segoe UI"/>
                <a:cs typeface="Segoe UI"/>
                <a:ea typeface="Segoe UI"/>
              </a:rPr>
              <a:t>خطة إخلاء تراعي من لا يستطيع الحركة بسرعة، بأفراد مخصصين للمساعدة.</a:t>
            </a:r>
          </a:p>
          <a:p>
            <a:pPr algn="r" rtl="1" marR="260000" indent="-260000">
              <a:lnSpc>
                <a:spcPct val="130000"/>
              </a:lnSpc>
              <a:spcAft>
                <a:spcPts val="900"/>
              </a:spcAft>
              <a:buClr>
                <a:srgbClr val="C2A15A"/>
              </a:buClr>
              <a:buFont typeface="Arial"/>
              <a:buChar char="▪"/>
            </a:pPr>
            <a:r>
              <a:rPr sz="1100" b="0" i="0">
                <a:solidFill>
                  <a:srgbClr val="12302E"/>
                </a:solidFill>
                <a:latin typeface="Segoe UI"/>
                <a:cs typeface="Segoe UI"/>
                <a:ea typeface="Segoe UI"/>
              </a:rPr>
              <a:t>الإعلان عن الخدمات في الموقع وعبر قنوات بيع التذاكر.</a:t>
            </a:r>
          </a:p>
        </p:txBody>
      </p:sp>
      <p:sp>
        <p:nvSpPr>
          <p:cNvPr id="17" name="Rounded Rectangle 16"/>
          <p:cNvSpPr/>
          <p:nvPr/>
        </p:nvSpPr>
        <p:spPr>
          <a:xfrm>
            <a:off x="685800" y="5614416"/>
            <a:ext cx="10817352" cy="566928"/>
          </a:xfrm>
          <a:prstGeom prst="roundRect">
            <a:avLst>
              <a:gd name="adj" fmla="val 40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448288" y="5724144"/>
            <a:ext cx="54864" cy="347472"/>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86968" y="5779007"/>
            <a:ext cx="10415016" cy="237744"/>
          </a:xfrm>
          <a:prstGeom prst="rect">
            <a:avLst/>
          </a:prstGeom>
          <a:noFill/>
        </p:spPr>
        <p:txBody>
          <a:bodyPr wrap="square" anchor="t" lIns="0" rIns="0" tIns="0" bIns="0">
            <a:spAutoFit/>
          </a:bodyPr>
          <a:lstStyle/>
          <a:p>
            <a:pPr algn="r" rtl="1">
              <a:lnSpc>
                <a:spcPct val="122000"/>
              </a:lnSpc>
              <a:spcAft>
                <a:spcPts val="0"/>
              </a:spcAft>
            </a:pPr>
            <a:r>
              <a:rPr sz="850" b="1" i="0">
                <a:solidFill>
                  <a:srgbClr val="A9614B"/>
                </a:solidFill>
                <a:latin typeface="Segoe UI"/>
                <a:cs typeface="Segoe UI"/>
                <a:ea typeface="Segoe UI"/>
              </a:rPr>
              <a:t>نطاق التطبيق وبخصوصية البيانات</a:t>
            </a:r>
          </a:p>
        </p:txBody>
      </p:sp>
      <p:sp>
        <p:nvSpPr>
          <p:cNvPr id="20" name="TextBox 19"/>
          <p:cNvSpPr txBox="1"/>
          <p:nvPr/>
        </p:nvSpPr>
        <p:spPr>
          <a:xfrm>
            <a:off x="886968" y="6035040"/>
            <a:ext cx="10415016" cy="18288"/>
          </a:xfrm>
          <a:prstGeom prst="rect">
            <a:avLst/>
          </a:prstGeom>
          <a:noFill/>
        </p:spPr>
        <p:txBody>
          <a:bodyPr wrap="square" anchor="t" lIns="0" rIns="0" tIns="0" bIns="0">
            <a:spAutoFit/>
          </a:bodyPr>
          <a:lstStyle/>
          <a:p>
            <a:pPr algn="r" rtl="1">
              <a:lnSpc>
                <a:spcPct val="130000"/>
              </a:lnSpc>
              <a:spcAft>
                <a:spcPts val="0"/>
              </a:spcAft>
            </a:pPr>
            <a:r>
              <a:rPr sz="950" b="0" i="0">
                <a:solidFill>
                  <a:srgbClr val="12302E"/>
                </a:solidFill>
                <a:latin typeface="Segoe UI"/>
                <a:cs typeface="Segoe UI"/>
                <a:ea typeface="Segoe UI"/>
              </a:rPr>
              <a:t>تُطبَّق هذه الترتيبات كلما كانت الفعالية موجهة للعائلات أو تستقبل أطفالاً، وتُخفَّف في الفعاليات المخصّصة للبالغين مع إبقاء نقطة الاستقبال ومسار الوصول.</a:t>
            </a:r>
          </a:p>
        </p:txBody>
      </p:sp>
      <p:sp>
        <p:nvSpPr>
          <p:cNvPr id="21" name="Rounded Rectangle 20"/>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docs_board.png"/>
          <p:cNvPicPr>
            <a:picLocks noChangeAspect="1"/>
          </p:cNvPicPr>
          <p:nvPr/>
        </p:nvPicPr>
        <p:blipFill>
          <a:blip r:embed="rId2"/>
          <a:srcRect/>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srgbClr val="12302E">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4133087"/>
            <a:ext cx="12191695" cy="2724912"/>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4133087"/>
            <a:ext cx="12191695"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744200" y="4315968"/>
            <a:ext cx="960120" cy="868680"/>
          </a:xfrm>
          <a:prstGeom prst="rect">
            <a:avLst/>
          </a:prstGeom>
          <a:noFill/>
        </p:spPr>
        <p:txBody>
          <a:bodyPr wrap="square" anchor="t" lIns="0" rIns="0" tIns="0" bIns="0">
            <a:spAutoFit/>
          </a:bodyPr>
          <a:lstStyle/>
          <a:p>
            <a:pPr algn="r" rtl="1">
              <a:lnSpc>
                <a:spcPct val="122000"/>
              </a:lnSpc>
              <a:spcAft>
                <a:spcPts val="0"/>
              </a:spcAft>
            </a:pPr>
            <a:r>
              <a:rPr sz="4200" b="1" i="0">
                <a:solidFill>
                  <a:srgbClr val="C2A15A"/>
                </a:solidFill>
                <a:latin typeface="Segoe UI"/>
                <a:cs typeface="Segoe UI"/>
                <a:ea typeface="Segoe UI"/>
              </a:rPr>
              <a:t>10</a:t>
            </a:r>
          </a:p>
        </p:txBody>
      </p:sp>
      <p:sp>
        <p:nvSpPr>
          <p:cNvPr id="8" name="TextBox 7"/>
          <p:cNvSpPr txBox="1"/>
          <p:nvPr/>
        </p:nvSpPr>
        <p:spPr>
          <a:xfrm>
            <a:off x="868680" y="5138928"/>
            <a:ext cx="10835640" cy="621792"/>
          </a:xfrm>
          <a:prstGeom prst="rect">
            <a:avLst/>
          </a:prstGeom>
          <a:noFill/>
        </p:spPr>
        <p:txBody>
          <a:bodyPr wrap="square" anchor="t" lIns="0" rIns="0" tIns="0" bIns="0">
            <a:spAutoFit/>
          </a:bodyPr>
          <a:lstStyle/>
          <a:p>
            <a:pPr algn="r" rtl="1">
              <a:lnSpc>
                <a:spcPct val="102000"/>
              </a:lnSpc>
              <a:spcAft>
                <a:spcPts val="0"/>
              </a:spcAft>
            </a:pPr>
            <a:r>
              <a:rPr sz="3000" b="1" i="0">
                <a:solidFill>
                  <a:srgbClr val="FFFFFF"/>
                </a:solidFill>
                <a:latin typeface="Segoe UI"/>
                <a:cs typeface="Segoe UI"/>
                <a:ea typeface="Segoe UI"/>
              </a:rPr>
              <a:t>التوثيق والمراجعة والتحسين</a:t>
            </a:r>
          </a:p>
        </p:txBody>
      </p:sp>
      <p:sp>
        <p:nvSpPr>
          <p:cNvPr id="9" name="TextBox 8"/>
          <p:cNvSpPr txBox="1"/>
          <p:nvPr/>
        </p:nvSpPr>
        <p:spPr>
          <a:xfrm>
            <a:off x="868680" y="5797296"/>
            <a:ext cx="10607040" cy="502920"/>
          </a:xfrm>
          <a:prstGeom prst="rect">
            <a:avLst/>
          </a:prstGeom>
          <a:noFill/>
        </p:spPr>
        <p:txBody>
          <a:bodyPr wrap="square" anchor="t" lIns="0" rIns="0" tIns="0" bIns="0">
            <a:spAutoFit/>
          </a:bodyPr>
          <a:lstStyle/>
          <a:p>
            <a:pPr algn="r" rtl="1">
              <a:lnSpc>
                <a:spcPct val="130000"/>
              </a:lnSpc>
              <a:spcAft>
                <a:spcPts val="0"/>
              </a:spcAft>
            </a:pPr>
            <a:r>
              <a:rPr sz="1250" b="0" i="0">
                <a:solidFill>
                  <a:srgbClr val="E4DCCB"/>
                </a:solidFill>
                <a:latin typeface="Segoe UI"/>
                <a:cs typeface="Segoe UI"/>
                <a:ea typeface="Segoe UI"/>
              </a:rPr>
              <a:t>قوائم الفحص والسجلات والمؤشرات وما يتغيّر بعد كل فعالية</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41</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لا يُفتح الموقع قبل استكمالها</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قوائم فحص الفعالية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231636" y="2121408"/>
            <a:ext cx="5271516" cy="3611880"/>
          </a:xfrm>
          <a:prstGeom prst="roundRect">
            <a:avLst>
              <a:gd name="adj" fmla="val 35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31636" y="2121408"/>
            <a:ext cx="5271516" cy="50292"/>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32803" y="2267712"/>
            <a:ext cx="4869179"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قبل الافتتاح</a:t>
            </a:r>
          </a:p>
        </p:txBody>
      </p:sp>
      <p:sp>
        <p:nvSpPr>
          <p:cNvPr id="12" name="TextBox 11"/>
          <p:cNvSpPr txBox="1"/>
          <p:nvPr/>
        </p:nvSpPr>
        <p:spPr>
          <a:xfrm>
            <a:off x="6414516" y="2615184"/>
            <a:ext cx="4905755" cy="2971800"/>
          </a:xfrm>
          <a:prstGeom prst="rect">
            <a:avLst/>
          </a:prstGeom>
          <a:noFill/>
        </p:spPr>
        <p:txBody>
          <a:bodyPr wrap="square" lIns="0" rIns="0" tIns="0" bIns="0">
            <a:spAutoFit/>
          </a:bodyPr>
          <a:lstStyle/>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المخارج سالكة واللوحات وإضاءة الطوارئ تعمل.</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الهياكل فُحصت واعتمدت، ولا تعديل بعد الفحص.</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اللوحات الكهربائية مغلقة والكابلات محمية والحمل داخل الحد.</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الطفايات والإنذار بسجل فحص موقّع.</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السعة والعدادات ونقاط التفتيش جاهزة.</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الفريق موزّع ومطلع على المهام والقناة اللاسلكية.</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نقطة الإسعاف مجهزة والفريق حاضر.</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الطقس رُوجع وحدود الإيقاف معلنة.</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مخطط الإخلاء ونقطة التجمع معلنان للفريق.</a:t>
            </a:r>
          </a:p>
          <a:p>
            <a:pPr algn="r" rtl="1" marR="260000" indent="-260000">
              <a:lnSpc>
                <a:spcPct val="124000"/>
              </a:lnSpc>
              <a:spcAft>
                <a:spcPts val="700"/>
              </a:spcAft>
              <a:buClr>
                <a:srgbClr val="6E9C8E"/>
              </a:buClr>
              <a:buFont typeface="Arial"/>
              <a:buChar char="□"/>
            </a:pPr>
            <a:r>
              <a:rPr sz="1050" b="0" i="0">
                <a:solidFill>
                  <a:srgbClr val="12302E"/>
                </a:solidFill>
                <a:latin typeface="Segoe UI"/>
                <a:cs typeface="Segoe UI"/>
                <a:ea typeface="Segoe UI"/>
              </a:rPr>
              <a:t>تصاريح المقاولين وسجلات حضورهم مكتملة.</a:t>
            </a:r>
          </a:p>
        </p:txBody>
      </p:sp>
      <p:sp>
        <p:nvSpPr>
          <p:cNvPr id="13" name="Rounded Rectangle 12"/>
          <p:cNvSpPr/>
          <p:nvPr/>
        </p:nvSpPr>
        <p:spPr>
          <a:xfrm>
            <a:off x="685800" y="2121408"/>
            <a:ext cx="5271516" cy="3611880"/>
          </a:xfrm>
          <a:prstGeom prst="roundRect">
            <a:avLst>
              <a:gd name="adj" fmla="val 3500"/>
            </a:avLst>
          </a:prstGeom>
          <a:solidFill>
            <a:srgbClr val="FFFFFF"/>
          </a:solidFill>
          <a:ln w="9525">
            <a:solidFill>
              <a:srgbClr val="E4DCC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85800" y="2121408"/>
            <a:ext cx="5271516"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86968" y="2267712"/>
            <a:ext cx="4869179"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C2A15A"/>
                </a:solidFill>
                <a:latin typeface="Segoe UI"/>
                <a:cs typeface="Segoe UI"/>
                <a:ea typeface="Segoe UI"/>
              </a:rPr>
              <a:t>أثناء التشغيل</a:t>
            </a:r>
          </a:p>
        </p:txBody>
      </p:sp>
      <p:sp>
        <p:nvSpPr>
          <p:cNvPr id="16" name="TextBox 15"/>
          <p:cNvSpPr txBox="1"/>
          <p:nvPr/>
        </p:nvSpPr>
        <p:spPr>
          <a:xfrm>
            <a:off x="868680" y="2615184"/>
            <a:ext cx="4905755" cy="2971800"/>
          </a:xfrm>
          <a:prstGeom prst="rect">
            <a:avLst/>
          </a:prstGeom>
          <a:noFill/>
        </p:spPr>
        <p:txBody>
          <a:bodyPr wrap="square" lIns="0" rIns="0" tIns="0" bIns="0">
            <a:spAutoFit/>
          </a:bodyPr>
          <a:lstStyle/>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عدّادات الحشود تُراجع كل [مدة محددة].</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المخارج والممرات بلا أي عائق.</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دوريات منتظمة على المناطق ذات الكثافة.</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فحص دوري للتمديدات والمولدات.</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البلاغات الطبية تُسجَّل أولاً بأول.</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مراقبة الطقس واستمرار صلاحية حدود الإيقاف.</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تسليم الورديات بتقرير مكتوب.</a:t>
            </a:r>
          </a:p>
          <a:p>
            <a:pPr algn="r" rtl="1" marR="260000" indent="-260000">
              <a:lnSpc>
                <a:spcPct val="124000"/>
              </a:lnSpc>
              <a:spcAft>
                <a:spcPts val="700"/>
              </a:spcAft>
              <a:buClr>
                <a:srgbClr val="C2A15A"/>
              </a:buClr>
              <a:buFont typeface="Arial"/>
              <a:buChar char="□"/>
            </a:pPr>
            <a:r>
              <a:rPr sz="1050" b="0" i="0">
                <a:solidFill>
                  <a:srgbClr val="12302E"/>
                </a:solidFill>
                <a:latin typeface="Segoe UI"/>
                <a:cs typeface="Segoe UI"/>
                <a:ea typeface="Segoe UI"/>
              </a:rPr>
              <a:t>أي عطل في ضابط سلامة يُبلَّغ ويُعالج فوراً.</a:t>
            </a:r>
          </a:p>
        </p:txBody>
      </p:sp>
      <p:sp>
        <p:nvSpPr>
          <p:cNvPr id="17" name="Rectangle 16"/>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القائمة تُوقَّع من مسؤول الأمن والسلامة قبل فتح البوابات، وتُحفظ مع ملف الفعالية.</a:t>
            </a:r>
          </a:p>
        </p:txBody>
      </p:sp>
      <p:sp>
        <p:nvSpPr>
          <p:cNvPr id="19" name="Rounded Rectangle 18"/>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42</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يُحفظ ولماذا</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السجلات المطلوبة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139696"/>
          <a:ext cx="10817352" cy="3822192"/>
        </p:xfrm>
        <a:graphic>
          <a:graphicData uri="http://schemas.openxmlformats.org/drawingml/2006/table">
            <a:tbl>
              <a:tblPr firstRow="1" bandRow="1">
                <a:tableStyleId>{5C22544A-7EE6-4342-B048-85BDC9FD1C3A}</a:tableStyleId>
              </a:tblPr>
              <a:tblGrid>
                <a:gridCol w="1941576"/>
                <a:gridCol w="5732272"/>
                <a:gridCol w="3143504"/>
              </a:tblGrid>
              <a:tr h="420624">
                <a:tc>
                  <a:txBody>
                    <a:bodyPr wrap="square"/>
                    <a:lstStyle/>
                    <a:p>
                      <a:pPr algn="r" rtl="1">
                        <a:lnSpc>
                          <a:spcPct val="108000"/>
                        </a:lnSpc>
                      </a:pPr>
                      <a:r>
                        <a:rPr sz="1050" b="1" i="0">
                          <a:solidFill>
                            <a:srgbClr val="FFFFFF"/>
                          </a:solidFill>
                          <a:latin typeface="Segoe UI"/>
                          <a:cs typeface="Segoe UI"/>
                          <a:ea typeface="Segoe UI"/>
                        </a:rPr>
                        <a:t>المسؤول</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أهم محتوياته</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السجل</a:t>
                      </a:r>
                    </a:p>
                  </a:txBody>
                  <a:tcPr marL="109728" marR="109728" marT="45720" marB="45720" anchor="ctr">
                    <a:solidFill>
                      <a:srgbClr val="12302E"/>
                    </a:solidFill>
                  </a:tcPr>
                </a:tc>
              </a:tr>
              <a:tr h="566928">
                <a:tc>
                  <a:txBody>
                    <a:bodyPr wrap="square"/>
                    <a:lstStyle/>
                    <a:p>
                      <a:pPr algn="r" rtl="1">
                        <a:lnSpc>
                          <a:spcPct val="108000"/>
                        </a:lnSpc>
                      </a:pPr>
                      <a:r>
                        <a:rPr sz="1050" b="0" i="0">
                          <a:solidFill>
                            <a:srgbClr val="12302E"/>
                          </a:solidFill>
                          <a:latin typeface="Segoe UI"/>
                          <a:cs typeface="Segoe UI"/>
                          <a:ea typeface="Segoe UI"/>
                        </a:rPr>
                        <a:t>مسؤول الأمن والسلامة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التاريخ والوقت والمكان والوصف والإجراء والشهود</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تقارير الحوادث والوقائع الوشيكة</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مشرف المنطقة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نتائج الفحص والملاحظات وتوقيع المنفّذ</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قوائم الفحص</a:t>
                      </a:r>
                    </a:p>
                  </a:txBody>
                  <a:tcPr marL="109728" marR="109728" marT="45720" marB="45720" anchor="ctr">
                    <a:solidFill>
                      <a:srgbClr val="F7F3EA"/>
                    </a:solidFill>
                  </a:tcPr>
                </a:tc>
              </a:tr>
              <a:tr h="566928">
                <a:tc>
                  <a:txBody>
                    <a:bodyPr wrap="square"/>
                    <a:lstStyle/>
                    <a:p>
                      <a:pPr algn="r" rtl="1">
                        <a:lnSpc>
                          <a:spcPct val="108000"/>
                        </a:lnSpc>
                      </a:pPr>
                      <a:r>
                        <a:rPr sz="1050" b="0" i="0">
                          <a:solidFill>
                            <a:srgbClr val="12302E"/>
                          </a:solidFill>
                          <a:latin typeface="Segoe UI"/>
                          <a:cs typeface="Segoe UI"/>
                          <a:ea typeface="Segoe UI"/>
                        </a:rPr>
                        <a:t>مشرف الكهرباء</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قياسات الحمولة والفحص والتعديلات</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سجل الكهرباء</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مدير العمليات</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الأعطال والإصلاح وتاريخ إغلاق الملاحظة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سجل الصيانة</a:t>
                      </a:r>
                    </a:p>
                  </a:txBody>
                  <a:tcPr marL="109728" marR="109728" marT="45720" marB="45720" anchor="ctr">
                    <a:solidFill>
                      <a:srgbClr val="F7F3EA"/>
                    </a:solidFill>
                  </a:tcPr>
                </a:tc>
              </a:tr>
              <a:tr h="566928">
                <a:tc>
                  <a:txBody>
                    <a:bodyPr wrap="square"/>
                    <a:lstStyle/>
                    <a:p>
                      <a:pPr algn="r" rtl="1">
                        <a:lnSpc>
                          <a:spcPct val="108000"/>
                        </a:lnSpc>
                      </a:pPr>
                      <a:r>
                        <a:rPr sz="1050" b="0" i="0">
                          <a:solidFill>
                            <a:srgbClr val="12302E"/>
                          </a:solidFill>
                          <a:latin typeface="Segoe UI"/>
                          <a:cs typeface="Segoe UI"/>
                          <a:ea typeface="Segoe UI"/>
                        </a:rPr>
                        <a:t>مسؤول التدريب</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الموضوع والحضور والتقييم والملاحظات</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سجل التدريب</a:t>
                      </a:r>
                    </a:p>
                  </a:txBody>
                  <a:tcPr marL="109728" marR="109728" marT="45720" marB="45720" anchor="ctr">
                    <a:solidFill>
                      <a:srgbClr val="FFFFFF"/>
                    </a:solidFill>
                  </a:tcPr>
                </a:tc>
              </a:tr>
              <a:tr h="566928">
                <a:tc>
                  <a:txBody>
                    <a:bodyPr wrap="square"/>
                    <a:lstStyle/>
                    <a:p>
                      <a:pPr algn="r" rtl="1">
                        <a:lnSpc>
                          <a:spcPct val="108000"/>
                        </a:lnSpc>
                      </a:pPr>
                      <a:r>
                        <a:rPr sz="1050" b="0" i="0">
                          <a:solidFill>
                            <a:srgbClr val="12302E"/>
                          </a:solidFill>
                          <a:latin typeface="Segoe UI"/>
                          <a:cs typeface="Segoe UI"/>
                          <a:ea typeface="Segoe UI"/>
                        </a:rPr>
                        <a:t>منسق المقاولين</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نوع التصريح وموقعه ومدته وتقييم المقاول</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تصاريح العمل وسجل المقاولين</a:t>
                      </a:r>
                    </a:p>
                  </a:txBody>
                  <a:tcPr marL="109728" marR="109728" marT="45720" marB="45720" anchor="ctr">
                    <a:solidFill>
                      <a:srgbClr val="F7F3EA"/>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تُحدَّد مدة حفظ كل سجل وفق العقد وسياسة الشركة: [مدة الحفظ المعتمدة].</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43</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يُقاس يتحسّن</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مؤشرات الأداء والمراجعة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8977122" y="2286000"/>
            <a:ext cx="2526030" cy="27889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977122" y="2286000"/>
            <a:ext cx="2526030"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78290" y="2816352"/>
            <a:ext cx="2123694" cy="868680"/>
          </a:xfrm>
          <a:prstGeom prst="rect">
            <a:avLst/>
          </a:prstGeom>
          <a:noFill/>
        </p:spPr>
        <p:txBody>
          <a:bodyPr wrap="square" anchor="t" lIns="0" rIns="0" tIns="0" bIns="0">
            <a:spAutoFit/>
          </a:bodyPr>
          <a:lstStyle/>
          <a:p>
            <a:pPr algn="ctr" rtl="1">
              <a:lnSpc>
                <a:spcPct val="100000"/>
              </a:lnSpc>
              <a:spcAft>
                <a:spcPts val="0"/>
              </a:spcAft>
            </a:pPr>
            <a:r>
              <a:rPr sz="3000" b="1" i="0">
                <a:solidFill>
                  <a:srgbClr val="4E7A6C"/>
                </a:solidFill>
                <a:latin typeface="Segoe UI"/>
                <a:cs typeface="Segoe UI"/>
                <a:ea typeface="Segoe UI"/>
              </a:rPr>
              <a:t>100%</a:t>
            </a:r>
          </a:p>
        </p:txBody>
      </p:sp>
      <p:sp>
        <p:nvSpPr>
          <p:cNvPr id="12" name="TextBox 11"/>
          <p:cNvSpPr txBox="1"/>
          <p:nvPr/>
        </p:nvSpPr>
        <p:spPr>
          <a:xfrm>
            <a:off x="9178290" y="3749039"/>
            <a:ext cx="2123694" cy="1097280"/>
          </a:xfrm>
          <a:prstGeom prst="rect">
            <a:avLst/>
          </a:prstGeom>
          <a:noFill/>
        </p:spPr>
        <p:txBody>
          <a:bodyPr wrap="square" anchor="t" lIns="0" rIns="0" tIns="0" bIns="0">
            <a:spAutoFit/>
          </a:bodyPr>
          <a:lstStyle/>
          <a:p>
            <a:pPr algn="ctr" rtl="1">
              <a:lnSpc>
                <a:spcPct val="134000"/>
              </a:lnSpc>
              <a:spcAft>
                <a:spcPts val="0"/>
              </a:spcAft>
            </a:pPr>
            <a:r>
              <a:rPr sz="1100" b="0" i="0">
                <a:solidFill>
                  <a:srgbClr val="12302E"/>
                </a:solidFill>
                <a:latin typeface="Segoe UI"/>
                <a:cs typeface="Segoe UI"/>
                <a:ea typeface="Segoe UI"/>
              </a:rPr>
              <a:t>قوائم الفحص المكتملة قبل فتح البوابات</a:t>
            </a:r>
          </a:p>
        </p:txBody>
      </p:sp>
      <p:sp>
        <p:nvSpPr>
          <p:cNvPr id="13" name="Rounded Rectangle 12"/>
          <p:cNvSpPr/>
          <p:nvPr/>
        </p:nvSpPr>
        <p:spPr>
          <a:xfrm>
            <a:off x="6213348" y="2286000"/>
            <a:ext cx="2526030" cy="27889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13348" y="2286000"/>
            <a:ext cx="2526030"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14516" y="2816352"/>
            <a:ext cx="2123694" cy="868680"/>
          </a:xfrm>
          <a:prstGeom prst="rect">
            <a:avLst/>
          </a:prstGeom>
          <a:noFill/>
        </p:spPr>
        <p:txBody>
          <a:bodyPr wrap="square" anchor="t" lIns="0" rIns="0" tIns="0" bIns="0">
            <a:spAutoFit/>
          </a:bodyPr>
          <a:lstStyle/>
          <a:p>
            <a:pPr algn="ctr" rtl="1">
              <a:lnSpc>
                <a:spcPct val="100000"/>
              </a:lnSpc>
              <a:spcAft>
                <a:spcPts val="0"/>
              </a:spcAft>
            </a:pPr>
            <a:r>
              <a:rPr sz="3000" b="1" i="0">
                <a:solidFill>
                  <a:srgbClr val="C2A15A"/>
                </a:solidFill>
                <a:latin typeface="Segoe UI"/>
                <a:cs typeface="Segoe UI"/>
                <a:ea typeface="Segoe UI"/>
              </a:rPr>
              <a:t>≤ 24 س</a:t>
            </a:r>
          </a:p>
        </p:txBody>
      </p:sp>
      <p:sp>
        <p:nvSpPr>
          <p:cNvPr id="16" name="TextBox 15"/>
          <p:cNvSpPr txBox="1"/>
          <p:nvPr/>
        </p:nvSpPr>
        <p:spPr>
          <a:xfrm>
            <a:off x="6414516" y="3749039"/>
            <a:ext cx="2123694" cy="1097280"/>
          </a:xfrm>
          <a:prstGeom prst="rect">
            <a:avLst/>
          </a:prstGeom>
          <a:noFill/>
        </p:spPr>
        <p:txBody>
          <a:bodyPr wrap="square" anchor="t" lIns="0" rIns="0" tIns="0" bIns="0">
            <a:spAutoFit/>
          </a:bodyPr>
          <a:lstStyle/>
          <a:p>
            <a:pPr algn="ctr" rtl="1">
              <a:lnSpc>
                <a:spcPct val="134000"/>
              </a:lnSpc>
              <a:spcAft>
                <a:spcPts val="0"/>
              </a:spcAft>
            </a:pPr>
            <a:r>
              <a:rPr sz="1100" b="0" i="0">
                <a:solidFill>
                  <a:srgbClr val="12302E"/>
                </a:solidFill>
                <a:latin typeface="Segoe UI"/>
                <a:cs typeface="Segoe UI"/>
                <a:ea typeface="Segoe UI"/>
              </a:rPr>
              <a:t>زمن إغلاق الملاحظة الحرجة</a:t>
            </a:r>
          </a:p>
        </p:txBody>
      </p:sp>
      <p:sp>
        <p:nvSpPr>
          <p:cNvPr id="17" name="Rounded Rectangle 16"/>
          <p:cNvSpPr/>
          <p:nvPr/>
        </p:nvSpPr>
        <p:spPr>
          <a:xfrm>
            <a:off x="3449574" y="2286000"/>
            <a:ext cx="2526030" cy="27889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449574" y="2286000"/>
            <a:ext cx="2526030" cy="5486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650742" y="2816352"/>
            <a:ext cx="2123694" cy="868680"/>
          </a:xfrm>
          <a:prstGeom prst="rect">
            <a:avLst/>
          </a:prstGeom>
          <a:noFill/>
        </p:spPr>
        <p:txBody>
          <a:bodyPr wrap="square" anchor="t" lIns="0" rIns="0" tIns="0" bIns="0">
            <a:spAutoFit/>
          </a:bodyPr>
          <a:lstStyle/>
          <a:p>
            <a:pPr algn="ctr" rtl="1">
              <a:lnSpc>
                <a:spcPct val="100000"/>
              </a:lnSpc>
              <a:spcAft>
                <a:spcPts val="0"/>
              </a:spcAft>
            </a:pPr>
            <a:r>
              <a:rPr sz="3000" b="1" i="0">
                <a:solidFill>
                  <a:srgbClr val="4E7A6C"/>
                </a:solidFill>
                <a:latin typeface="Segoe UI"/>
                <a:cs typeface="Segoe UI"/>
                <a:ea typeface="Segoe UI"/>
              </a:rPr>
              <a:t>0</a:t>
            </a:r>
          </a:p>
        </p:txBody>
      </p:sp>
      <p:sp>
        <p:nvSpPr>
          <p:cNvPr id="20" name="TextBox 19"/>
          <p:cNvSpPr txBox="1"/>
          <p:nvPr/>
        </p:nvSpPr>
        <p:spPr>
          <a:xfrm>
            <a:off x="3650742" y="3749039"/>
            <a:ext cx="2123694" cy="1097280"/>
          </a:xfrm>
          <a:prstGeom prst="rect">
            <a:avLst/>
          </a:prstGeom>
          <a:noFill/>
        </p:spPr>
        <p:txBody>
          <a:bodyPr wrap="square" anchor="t" lIns="0" rIns="0" tIns="0" bIns="0">
            <a:spAutoFit/>
          </a:bodyPr>
          <a:lstStyle/>
          <a:p>
            <a:pPr algn="ctr" rtl="1">
              <a:lnSpc>
                <a:spcPct val="134000"/>
              </a:lnSpc>
              <a:spcAft>
                <a:spcPts val="0"/>
              </a:spcAft>
            </a:pPr>
            <a:r>
              <a:rPr sz="1100" b="0" i="0">
                <a:solidFill>
                  <a:srgbClr val="12302E"/>
                </a:solidFill>
                <a:latin typeface="Segoe UI"/>
                <a:cs typeface="Segoe UI"/>
                <a:ea typeface="Segoe UI"/>
              </a:rPr>
              <a:t>الحوادث الجسيمة المستهدفة في كل فعالية</a:t>
            </a:r>
          </a:p>
        </p:txBody>
      </p:sp>
      <p:sp>
        <p:nvSpPr>
          <p:cNvPr id="21" name="Rounded Rectangle 20"/>
          <p:cNvSpPr/>
          <p:nvPr/>
        </p:nvSpPr>
        <p:spPr>
          <a:xfrm>
            <a:off x="685800" y="2286000"/>
            <a:ext cx="2526030" cy="27889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85800" y="2286000"/>
            <a:ext cx="2526030" cy="5486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86968" y="2816352"/>
            <a:ext cx="2123694" cy="868680"/>
          </a:xfrm>
          <a:prstGeom prst="rect">
            <a:avLst/>
          </a:prstGeom>
          <a:noFill/>
        </p:spPr>
        <p:txBody>
          <a:bodyPr wrap="square" anchor="t" lIns="0" rIns="0" tIns="0" bIns="0">
            <a:spAutoFit/>
          </a:bodyPr>
          <a:lstStyle/>
          <a:p>
            <a:pPr algn="ctr" rtl="1">
              <a:lnSpc>
                <a:spcPct val="100000"/>
              </a:lnSpc>
              <a:spcAft>
                <a:spcPts val="0"/>
              </a:spcAft>
            </a:pPr>
            <a:r>
              <a:rPr sz="3000" b="1" i="0">
                <a:solidFill>
                  <a:srgbClr val="C2A15A"/>
                </a:solidFill>
                <a:latin typeface="Segoe UI"/>
                <a:cs typeface="Segoe UI"/>
                <a:ea typeface="Segoe UI"/>
              </a:rPr>
              <a:t>90%+</a:t>
            </a:r>
          </a:p>
        </p:txBody>
      </p:sp>
      <p:sp>
        <p:nvSpPr>
          <p:cNvPr id="24" name="TextBox 23"/>
          <p:cNvSpPr txBox="1"/>
          <p:nvPr/>
        </p:nvSpPr>
        <p:spPr>
          <a:xfrm>
            <a:off x="886968" y="3749039"/>
            <a:ext cx="2123694" cy="1097280"/>
          </a:xfrm>
          <a:prstGeom prst="rect">
            <a:avLst/>
          </a:prstGeom>
          <a:noFill/>
        </p:spPr>
        <p:txBody>
          <a:bodyPr wrap="square" anchor="t" lIns="0" rIns="0" tIns="0" bIns="0">
            <a:spAutoFit/>
          </a:bodyPr>
          <a:lstStyle/>
          <a:p>
            <a:pPr algn="ctr" rtl="1">
              <a:lnSpc>
                <a:spcPct val="134000"/>
              </a:lnSpc>
              <a:spcAft>
                <a:spcPts val="0"/>
              </a:spcAft>
            </a:pPr>
            <a:r>
              <a:rPr sz="1100" b="0" i="0">
                <a:solidFill>
                  <a:srgbClr val="12302E"/>
                </a:solidFill>
                <a:latin typeface="Segoe UI"/>
                <a:cs typeface="Segoe UI"/>
                <a:ea typeface="Segoe UI"/>
              </a:rPr>
              <a:t>نسبة العاملين الذين تلقوا الإحاطة</a:t>
            </a:r>
          </a:p>
        </p:txBody>
      </p:sp>
      <p:sp>
        <p:nvSpPr>
          <p:cNvPr id="25" name="Rectangle 24"/>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تُراجع المؤشرات بعد كل فعالية وقبل الموسم التالي، وتُغذّي تحديث سجل المخاطر وخطة التدريب.</a:t>
            </a:r>
          </a:p>
        </p:txBody>
      </p:sp>
      <p:sp>
        <p:nvSpPr>
          <p:cNvPr id="27" name="Rounded Rectangle 26"/>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8" name="Picture 27"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44</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خمس خطوات لإغلاق الملف</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المراجعة بعد الفعالية</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5800" y="2761488"/>
            <a:ext cx="10817352" cy="16459"/>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471355"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36224"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1</a:t>
            </a:r>
          </a:p>
        </p:txBody>
      </p:sp>
      <p:sp>
        <p:nvSpPr>
          <p:cNvPr id="12" name="TextBox 11"/>
          <p:cNvSpPr txBox="1"/>
          <p:nvPr/>
        </p:nvSpPr>
        <p:spPr>
          <a:xfrm>
            <a:off x="9599371" y="2359152"/>
            <a:ext cx="1373428"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اجتماع ختامي</a:t>
            </a:r>
          </a:p>
        </p:txBody>
      </p:sp>
      <p:sp>
        <p:nvSpPr>
          <p:cNvPr id="13" name="Rectangle 12"/>
          <p:cNvSpPr/>
          <p:nvPr/>
        </p:nvSpPr>
        <p:spPr>
          <a:xfrm>
            <a:off x="11457432"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489643" y="3255264"/>
            <a:ext cx="1922068" cy="2194560"/>
          </a:xfrm>
          <a:prstGeom prst="rect">
            <a:avLst/>
          </a:prstGeom>
          <a:noFill/>
        </p:spPr>
        <p:txBody>
          <a:bodyPr wrap="square" anchor="t" lIns="0" rIns="0" tIns="0" bIns="0">
            <a:spAutoFit/>
          </a:bodyPr>
          <a:lstStyle/>
          <a:p>
            <a:pPr algn="r" rtl="1">
              <a:lnSpc>
                <a:spcPct val="136000"/>
              </a:lnSpc>
              <a:spcAft>
                <a:spcPts val="0"/>
              </a:spcAft>
            </a:pPr>
            <a:r>
              <a:rPr sz="1050" b="0" i="0">
                <a:solidFill>
                  <a:srgbClr val="55635E"/>
                </a:solidFill>
                <a:latin typeface="Segoe UI"/>
                <a:cs typeface="Segoe UI"/>
                <a:ea typeface="Segoe UI"/>
              </a:rPr>
              <a:t>خلال [عدد أيام] من التفكيك، بحضور التشغيل والسلامة والمقاولين.</a:t>
            </a:r>
          </a:p>
        </p:txBody>
      </p:sp>
      <p:sp>
        <p:nvSpPr>
          <p:cNvPr id="15" name="Rounded Rectangle 14"/>
          <p:cNvSpPr/>
          <p:nvPr/>
        </p:nvSpPr>
        <p:spPr>
          <a:xfrm>
            <a:off x="7274966"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39835"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2</a:t>
            </a:r>
          </a:p>
        </p:txBody>
      </p:sp>
      <p:sp>
        <p:nvSpPr>
          <p:cNvPr id="17" name="TextBox 16"/>
          <p:cNvSpPr txBox="1"/>
          <p:nvPr/>
        </p:nvSpPr>
        <p:spPr>
          <a:xfrm>
            <a:off x="7402982" y="2359152"/>
            <a:ext cx="1373428"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تحليل الحوادث</a:t>
            </a:r>
          </a:p>
        </p:txBody>
      </p:sp>
      <p:sp>
        <p:nvSpPr>
          <p:cNvPr id="18" name="Rectangle 17"/>
          <p:cNvSpPr/>
          <p:nvPr/>
        </p:nvSpPr>
        <p:spPr>
          <a:xfrm>
            <a:off x="9261043"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293254" y="3255264"/>
            <a:ext cx="1922068" cy="2194560"/>
          </a:xfrm>
          <a:prstGeom prst="rect">
            <a:avLst/>
          </a:prstGeom>
          <a:noFill/>
        </p:spPr>
        <p:txBody>
          <a:bodyPr wrap="square" anchor="t" lIns="0" rIns="0" tIns="0" bIns="0">
            <a:spAutoFit/>
          </a:bodyPr>
          <a:lstStyle/>
          <a:p>
            <a:pPr algn="r" rtl="1">
              <a:lnSpc>
                <a:spcPct val="136000"/>
              </a:lnSpc>
              <a:spcAft>
                <a:spcPts val="0"/>
              </a:spcAft>
            </a:pPr>
            <a:r>
              <a:rPr sz="1050" b="0" i="0">
                <a:solidFill>
                  <a:srgbClr val="55635E"/>
                </a:solidFill>
                <a:latin typeface="Segoe UI"/>
                <a:cs typeface="Segoe UI"/>
                <a:ea typeface="Segoe UI"/>
              </a:rPr>
              <a:t>مراجعة كل حادث ووشيك، وتحديد السبب الجذري لا الفاعل فقط.</a:t>
            </a:r>
          </a:p>
        </p:txBody>
      </p:sp>
      <p:sp>
        <p:nvSpPr>
          <p:cNvPr id="20" name="Rounded Rectangle 19"/>
          <p:cNvSpPr/>
          <p:nvPr/>
        </p:nvSpPr>
        <p:spPr>
          <a:xfrm>
            <a:off x="5078577"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43446"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3</a:t>
            </a:r>
          </a:p>
        </p:txBody>
      </p:sp>
      <p:sp>
        <p:nvSpPr>
          <p:cNvPr id="22" name="TextBox 21"/>
          <p:cNvSpPr txBox="1"/>
          <p:nvPr/>
        </p:nvSpPr>
        <p:spPr>
          <a:xfrm>
            <a:off x="5206593" y="2359152"/>
            <a:ext cx="1373428"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تحديث السجل</a:t>
            </a:r>
          </a:p>
        </p:txBody>
      </p:sp>
      <p:sp>
        <p:nvSpPr>
          <p:cNvPr id="23" name="Rectangle 22"/>
          <p:cNvSpPr/>
          <p:nvPr/>
        </p:nvSpPr>
        <p:spPr>
          <a:xfrm>
            <a:off x="7064654"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096865" y="3255264"/>
            <a:ext cx="1922068" cy="2194560"/>
          </a:xfrm>
          <a:prstGeom prst="rect">
            <a:avLst/>
          </a:prstGeom>
          <a:noFill/>
        </p:spPr>
        <p:txBody>
          <a:bodyPr wrap="square" anchor="t" lIns="0" rIns="0" tIns="0" bIns="0">
            <a:spAutoFit/>
          </a:bodyPr>
          <a:lstStyle/>
          <a:p>
            <a:pPr algn="r" rtl="1">
              <a:lnSpc>
                <a:spcPct val="136000"/>
              </a:lnSpc>
              <a:spcAft>
                <a:spcPts val="0"/>
              </a:spcAft>
            </a:pPr>
            <a:r>
              <a:rPr sz="1050" b="0" i="0">
                <a:solidFill>
                  <a:srgbClr val="55635E"/>
                </a:solidFill>
                <a:latin typeface="Segoe UI"/>
                <a:cs typeface="Segoe UI"/>
                <a:ea typeface="Segoe UI"/>
              </a:rPr>
              <a:t>إضافة المخاطر الجديدة وتعديل الضوابط التي لم تعمل.</a:t>
            </a:r>
          </a:p>
        </p:txBody>
      </p:sp>
      <p:sp>
        <p:nvSpPr>
          <p:cNvPr id="25" name="Rounded Rectangle 24"/>
          <p:cNvSpPr/>
          <p:nvPr/>
        </p:nvSpPr>
        <p:spPr>
          <a:xfrm>
            <a:off x="2882188"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347057"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C2A15A"/>
                </a:solidFill>
                <a:latin typeface="Segoe UI"/>
                <a:cs typeface="Segoe UI"/>
                <a:ea typeface="Segoe UI"/>
              </a:rPr>
              <a:t>4</a:t>
            </a:r>
          </a:p>
        </p:txBody>
      </p:sp>
      <p:sp>
        <p:nvSpPr>
          <p:cNvPr id="27" name="TextBox 26"/>
          <p:cNvSpPr txBox="1"/>
          <p:nvPr/>
        </p:nvSpPr>
        <p:spPr>
          <a:xfrm>
            <a:off x="3010204" y="2359152"/>
            <a:ext cx="1373428"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تحديث الخطة</a:t>
            </a:r>
          </a:p>
        </p:txBody>
      </p:sp>
      <p:sp>
        <p:nvSpPr>
          <p:cNvPr id="28" name="Rectangle 27"/>
          <p:cNvSpPr/>
          <p:nvPr/>
        </p:nvSpPr>
        <p:spPr>
          <a:xfrm>
            <a:off x="4868265" y="3127248"/>
            <a:ext cx="45720" cy="786384"/>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900476" y="3255264"/>
            <a:ext cx="1922068" cy="2194560"/>
          </a:xfrm>
          <a:prstGeom prst="rect">
            <a:avLst/>
          </a:prstGeom>
          <a:noFill/>
        </p:spPr>
        <p:txBody>
          <a:bodyPr wrap="square" anchor="t" lIns="0" rIns="0" tIns="0" bIns="0">
            <a:spAutoFit/>
          </a:bodyPr>
          <a:lstStyle/>
          <a:p>
            <a:pPr algn="r" rtl="1">
              <a:lnSpc>
                <a:spcPct val="136000"/>
              </a:lnSpc>
              <a:spcAft>
                <a:spcPts val="0"/>
              </a:spcAft>
            </a:pPr>
            <a:r>
              <a:rPr sz="1050" b="0" i="0">
                <a:solidFill>
                  <a:srgbClr val="55635E"/>
                </a:solidFill>
                <a:latin typeface="Segoe UI"/>
                <a:cs typeface="Segoe UI"/>
                <a:ea typeface="Segoe UI"/>
              </a:rPr>
              <a:t>تعديل الإجراءات والتدريب وقوائم الفحص بناءً على النتائج.</a:t>
            </a:r>
          </a:p>
        </p:txBody>
      </p:sp>
      <p:sp>
        <p:nvSpPr>
          <p:cNvPr id="30" name="Rounded Rectangle 29"/>
          <p:cNvSpPr/>
          <p:nvPr/>
        </p:nvSpPr>
        <p:spPr>
          <a:xfrm>
            <a:off x="685800" y="2176272"/>
            <a:ext cx="2031796" cy="786384"/>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2150668" y="2331720"/>
            <a:ext cx="384048" cy="384048"/>
          </a:xfrm>
          <a:prstGeom prst="rect">
            <a:avLst/>
          </a:prstGeom>
          <a:noFill/>
        </p:spPr>
        <p:txBody>
          <a:bodyPr wrap="square" anchor="t" lIns="0" rIns="0" tIns="0" bIns="0">
            <a:spAutoFit/>
          </a:bodyPr>
          <a:lstStyle/>
          <a:p>
            <a:pPr algn="l" rtl="1">
              <a:lnSpc>
                <a:spcPct val="122000"/>
              </a:lnSpc>
              <a:spcAft>
                <a:spcPts val="0"/>
              </a:spcAft>
            </a:pPr>
            <a:r>
              <a:rPr sz="1900" b="1" i="0">
                <a:solidFill>
                  <a:srgbClr val="6E9C8E"/>
                </a:solidFill>
                <a:latin typeface="Segoe UI"/>
                <a:cs typeface="Segoe UI"/>
                <a:ea typeface="Segoe UI"/>
              </a:rPr>
              <a:t>5</a:t>
            </a:r>
          </a:p>
        </p:txBody>
      </p:sp>
      <p:sp>
        <p:nvSpPr>
          <p:cNvPr id="32" name="TextBox 31"/>
          <p:cNvSpPr txBox="1"/>
          <p:nvPr/>
        </p:nvSpPr>
        <p:spPr>
          <a:xfrm>
            <a:off x="813816" y="2359152"/>
            <a:ext cx="1373428" cy="457200"/>
          </a:xfrm>
          <a:prstGeom prst="rect">
            <a:avLst/>
          </a:prstGeom>
          <a:noFill/>
        </p:spPr>
        <p:txBody>
          <a:bodyPr wrap="square" anchor="t" lIns="0" rIns="0" tIns="0" bIns="0">
            <a:spAutoFit/>
          </a:bodyPr>
          <a:lstStyle/>
          <a:p>
            <a:pPr algn="r" rtl="1">
              <a:lnSpc>
                <a:spcPct val="108000"/>
              </a:lnSpc>
              <a:spcAft>
                <a:spcPts val="0"/>
              </a:spcAft>
            </a:pPr>
            <a:r>
              <a:rPr sz="1150" b="1" i="0">
                <a:solidFill>
                  <a:srgbClr val="12302E"/>
                </a:solidFill>
                <a:latin typeface="Segoe UI"/>
                <a:cs typeface="Segoe UI"/>
                <a:ea typeface="Segoe UI"/>
              </a:rPr>
              <a:t>اعتماد النسخة</a:t>
            </a:r>
          </a:p>
        </p:txBody>
      </p:sp>
      <p:sp>
        <p:nvSpPr>
          <p:cNvPr id="33" name="Rectangle 32"/>
          <p:cNvSpPr/>
          <p:nvPr/>
        </p:nvSpPr>
        <p:spPr>
          <a:xfrm>
            <a:off x="2671876" y="3127248"/>
            <a:ext cx="45720" cy="786384"/>
          </a:xfrm>
          <a:prstGeom prst="rect">
            <a:avLst/>
          </a:prstGeom>
          <a:solidFill>
            <a:srgbClr val="6E9C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04088" y="3255264"/>
            <a:ext cx="1922068" cy="2194560"/>
          </a:xfrm>
          <a:prstGeom prst="rect">
            <a:avLst/>
          </a:prstGeom>
          <a:noFill/>
        </p:spPr>
        <p:txBody>
          <a:bodyPr wrap="square" anchor="t" lIns="0" rIns="0" tIns="0" bIns="0">
            <a:spAutoFit/>
          </a:bodyPr>
          <a:lstStyle/>
          <a:p>
            <a:pPr algn="r" rtl="1">
              <a:lnSpc>
                <a:spcPct val="136000"/>
              </a:lnSpc>
              <a:spcAft>
                <a:spcPts val="0"/>
              </a:spcAft>
            </a:pPr>
            <a:r>
              <a:rPr sz="1050" b="0" i="0">
                <a:solidFill>
                  <a:srgbClr val="55635E"/>
                </a:solidFill>
                <a:latin typeface="Segoe UI"/>
                <a:cs typeface="Segoe UI"/>
                <a:ea typeface="Segoe UI"/>
              </a:rPr>
              <a:t>إصدار مرقّم بتاريخه، وسحب النسخ القديمة من التداول.</a:t>
            </a:r>
          </a:p>
        </p:txBody>
      </p:sp>
      <p:sp>
        <p:nvSpPr>
          <p:cNvPr id="35" name="Rectangle 34"/>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الخطة تُراجع أيضاً عند تغيير الموقع أو نوع الفعالية أو السعة أو بعد أي حادث جسيم.</a:t>
            </a:r>
          </a:p>
        </p:txBody>
      </p:sp>
      <p:sp>
        <p:nvSpPr>
          <p:cNvPr id="37" name="Rounded Rectangle 36"/>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8" name="Picture 37"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7F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365760"/>
            <a:ext cx="9555480" cy="256032"/>
          </a:xfrm>
          <a:prstGeom prst="rect">
            <a:avLst/>
          </a:prstGeom>
          <a:noFill/>
        </p:spPr>
        <p:txBody>
          <a:bodyPr wrap="square" anchor="t" lIns="0" rIns="0" tIns="0" bIns="0">
            <a:spAutoFit/>
          </a:bodyPr>
          <a:lstStyle/>
          <a:p>
            <a:pPr algn="r" rtl="1">
              <a:lnSpc>
                <a:spcPct val="122000"/>
              </a:lnSpc>
              <a:spcAft>
                <a:spcPts val="0"/>
              </a:spcAft>
            </a:pPr>
            <a:r>
              <a:rPr sz="950" b="0" i="0">
                <a:solidFill>
                  <a:srgbClr val="8C9A94"/>
                </a:solidFill>
                <a:latin typeface="Segoe UI"/>
                <a:cs typeface="Segoe UI"/>
                <a:ea typeface="Segoe UI"/>
              </a:rPr>
              <a:t>خطة الأمن والسلامة · شركة ابن سلمان</a:t>
            </a:r>
          </a:p>
        </p:txBody>
      </p:sp>
      <p:sp>
        <p:nvSpPr>
          <p:cNvPr id="4" name="TextBox 3"/>
          <p:cNvSpPr txBox="1"/>
          <p:nvPr/>
        </p:nvSpPr>
        <p:spPr>
          <a:xfrm>
            <a:off x="685800" y="347472"/>
            <a:ext cx="914400" cy="274320"/>
          </a:xfrm>
          <a:prstGeom prst="rect">
            <a:avLst/>
          </a:prstGeom>
          <a:noFill/>
        </p:spPr>
        <p:txBody>
          <a:bodyPr wrap="square" anchor="t" lIns="0" rIns="0" tIns="0" bIns="0">
            <a:spAutoFit/>
          </a:bodyPr>
          <a:lstStyle/>
          <a:p>
            <a:pPr algn="l" rtl="1">
              <a:lnSpc>
                <a:spcPct val="122000"/>
              </a:lnSpc>
              <a:spcAft>
                <a:spcPts val="0"/>
              </a:spcAft>
            </a:pPr>
            <a:r>
              <a:rPr sz="1100" b="1" i="0">
                <a:solidFill>
                  <a:srgbClr val="4E7A6C"/>
                </a:solidFill>
                <a:latin typeface="Segoe UI"/>
                <a:cs typeface="Segoe UI"/>
                <a:ea typeface="Segoe UI"/>
              </a:rPr>
              <a:t>45</a:t>
            </a:r>
          </a:p>
        </p:txBody>
      </p:sp>
      <p:sp>
        <p:nvSpPr>
          <p:cNvPr id="5" name="Rectangle 4"/>
          <p:cNvSpPr/>
          <p:nvPr/>
        </p:nvSpPr>
        <p:spPr>
          <a:xfrm>
            <a:off x="685800" y="640080"/>
            <a:ext cx="10817352" cy="10972"/>
          </a:xfrm>
          <a:prstGeom prst="rect">
            <a:avLst/>
          </a:prstGeom>
          <a:solidFill>
            <a:srgbClr val="E4DC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822960"/>
            <a:ext cx="10817352" cy="274320"/>
          </a:xfrm>
          <a:prstGeom prst="rect">
            <a:avLst/>
          </a:prstGeom>
          <a:noFill/>
        </p:spPr>
        <p:txBody>
          <a:bodyPr wrap="square" anchor="t" lIns="0" rIns="0" tIns="0" bIns="0">
            <a:spAutoFit/>
          </a:bodyPr>
          <a:lstStyle/>
          <a:p>
            <a:pPr algn="r" rtl="1">
              <a:lnSpc>
                <a:spcPct val="122000"/>
              </a:lnSpc>
              <a:spcAft>
                <a:spcPts val="0"/>
              </a:spcAft>
            </a:pPr>
            <a:r>
              <a:rPr sz="1050" b="1" i="0">
                <a:solidFill>
                  <a:srgbClr val="4E7A6C"/>
                </a:solidFill>
                <a:latin typeface="Segoe UI"/>
                <a:cs typeface="Segoe UI"/>
                <a:ea typeface="Segoe UI"/>
              </a:rPr>
              <a:t>ما لا يجوز تركه للتقدير</a:t>
            </a:r>
          </a:p>
        </p:txBody>
      </p:sp>
      <p:sp>
        <p:nvSpPr>
          <p:cNvPr id="7" name="TextBox 6"/>
          <p:cNvSpPr txBox="1"/>
          <p:nvPr/>
        </p:nvSpPr>
        <p:spPr>
          <a:xfrm>
            <a:off x="685800" y="1097280"/>
            <a:ext cx="10817352" cy="603504"/>
          </a:xfrm>
          <a:prstGeom prst="rect">
            <a:avLst/>
          </a:prstGeom>
          <a:noFill/>
        </p:spPr>
        <p:txBody>
          <a:bodyPr wrap="square" anchor="t" lIns="0" rIns="0" tIns="0" bIns="0">
            <a:spAutoFit/>
          </a:bodyPr>
          <a:lstStyle/>
          <a:p>
            <a:pPr algn="r" rtl="1">
              <a:lnSpc>
                <a:spcPct val="105000"/>
              </a:lnSpc>
              <a:spcAft>
                <a:spcPts val="0"/>
              </a:spcAft>
            </a:pPr>
            <a:r>
              <a:rPr sz="2700" b="1" i="0">
                <a:solidFill>
                  <a:srgbClr val="12302E"/>
                </a:solidFill>
                <a:latin typeface="Segoe UI"/>
                <a:cs typeface="Segoe UI"/>
                <a:ea typeface="Segoe UI"/>
              </a:rPr>
              <a:t>الحقول التي تتطلب بيانات قبل الاعتماد</a:t>
            </a:r>
          </a:p>
        </p:txBody>
      </p:sp>
      <p:sp>
        <p:nvSpPr>
          <p:cNvPr id="8" name="Rectangle 7"/>
          <p:cNvSpPr/>
          <p:nvPr/>
        </p:nvSpPr>
        <p:spPr>
          <a:xfrm>
            <a:off x="10177272" y="1847088"/>
            <a:ext cx="1325880" cy="4572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685800" y="2084831"/>
          <a:ext cx="10817351" cy="3749040"/>
        </p:xfrm>
        <a:graphic>
          <a:graphicData uri="http://schemas.openxmlformats.org/drawingml/2006/table">
            <a:tbl>
              <a:tblPr firstRow="1" bandRow="1">
                <a:tableStyleId>{5C22544A-7EE6-4342-B048-85BDC9FD1C3A}</a:tableStyleId>
              </a:tblPr>
              <a:tblGrid>
                <a:gridCol w="3300209"/>
                <a:gridCol w="2933519"/>
                <a:gridCol w="4583623"/>
              </a:tblGrid>
              <a:tr h="420624">
                <a:tc>
                  <a:txBody>
                    <a:bodyPr wrap="square"/>
                    <a:lstStyle/>
                    <a:p>
                      <a:pPr algn="r" rtl="1">
                        <a:lnSpc>
                          <a:spcPct val="108000"/>
                        </a:lnSpc>
                      </a:pPr>
                      <a:r>
                        <a:rPr sz="1050" b="1" i="0">
                          <a:solidFill>
                            <a:srgbClr val="FFFFFF"/>
                          </a:solidFill>
                          <a:latin typeface="Segoe UI"/>
                          <a:cs typeface="Segoe UI"/>
                          <a:ea typeface="Segoe UI"/>
                        </a:rPr>
                        <a:t>ما يعتمد عليه في الخطة</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مصدره</a:t>
                      </a:r>
                    </a:p>
                  </a:txBody>
                  <a:tcPr marL="109728" marR="109728" marT="45720" marB="45720" anchor="ctr">
                    <a:solidFill>
                      <a:srgbClr val="12302E"/>
                    </a:solidFill>
                  </a:tcPr>
                </a:tc>
                <a:tc>
                  <a:txBody>
                    <a:bodyPr wrap="square"/>
                    <a:lstStyle/>
                    <a:p>
                      <a:pPr algn="r" rtl="1">
                        <a:lnSpc>
                          <a:spcPct val="108000"/>
                        </a:lnSpc>
                      </a:pPr>
                      <a:r>
                        <a:rPr sz="1050" b="1" i="0">
                          <a:solidFill>
                            <a:srgbClr val="FFFFFF"/>
                          </a:solidFill>
                          <a:latin typeface="Segoe UI"/>
                          <a:cs typeface="Segoe UI"/>
                          <a:ea typeface="Segoe UI"/>
                        </a:rPr>
                        <a:t>الحقل المطلوب</a:t>
                      </a:r>
                    </a:p>
                  </a:txBody>
                  <a:tcPr marL="109728" marR="109728" marT="45720" marB="45720" anchor="ctr">
                    <a:solidFill>
                      <a:srgbClr val="12302E"/>
                    </a:solidFill>
                  </a:tcPr>
                </a:tc>
              </a:tr>
              <a:tr h="475488">
                <a:tc>
                  <a:txBody>
                    <a:bodyPr wrap="square"/>
                    <a:lstStyle/>
                    <a:p>
                      <a:pPr algn="r" rtl="1">
                        <a:lnSpc>
                          <a:spcPct val="108000"/>
                        </a:lnSpc>
                      </a:pPr>
                      <a:r>
                        <a:rPr sz="1050" b="0" i="0">
                          <a:solidFill>
                            <a:srgbClr val="12302E"/>
                          </a:solidFill>
                          <a:latin typeface="Segoe UI"/>
                          <a:cs typeface="Segoe UI"/>
                          <a:ea typeface="Segoe UI"/>
                        </a:rPr>
                        <a:t>سلسلة الإبلاغ والاستجابة</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الشركة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[اسم مسؤول السلامة] وبيانات اتصاله</a:t>
                      </a:r>
                    </a:p>
                  </a:txBody>
                  <a:tcPr marL="109728" marR="109728" marT="45720" marB="45720" anchor="ctr">
                    <a:solidFill>
                      <a:srgbClr val="FFFFFF"/>
                    </a:solidFill>
                  </a:tcPr>
                </a:tc>
              </a:tr>
              <a:tr h="475488">
                <a:tc>
                  <a:txBody>
                    <a:bodyPr wrap="square"/>
                    <a:lstStyle/>
                    <a:p>
                      <a:pPr algn="r" rtl="1">
                        <a:lnSpc>
                          <a:spcPct val="108000"/>
                        </a:lnSpc>
                      </a:pPr>
                      <a:r>
                        <a:rPr sz="1050" b="0" i="0">
                          <a:solidFill>
                            <a:srgbClr val="12302E"/>
                          </a:solidFill>
                          <a:latin typeface="Segoe UI"/>
                          <a:cs typeface="Segoe UI"/>
                          <a:ea typeface="Segoe UI"/>
                        </a:rPr>
                        <a:t>تخطيط الحشود والبوابات</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الجهة المختصة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[السعة المعتمدة] لكل منطقة</a:t>
                      </a:r>
                    </a:p>
                  </a:txBody>
                  <a:tcPr marL="109728" marR="109728" marT="45720" marB="45720" anchor="ctr">
                    <a:solidFill>
                      <a:srgbClr val="F7F3EA"/>
                    </a:solidFill>
                  </a:tcPr>
                </a:tc>
              </a:tr>
              <a:tr h="475488">
                <a:tc>
                  <a:txBody>
                    <a:bodyPr wrap="square"/>
                    <a:lstStyle/>
                    <a:p>
                      <a:pPr algn="r" rtl="1">
                        <a:lnSpc>
                          <a:spcPct val="108000"/>
                        </a:lnSpc>
                      </a:pPr>
                      <a:r>
                        <a:rPr sz="1050" b="0" i="0">
                          <a:solidFill>
                            <a:srgbClr val="12302E"/>
                          </a:solidFill>
                          <a:latin typeface="Segoe UI"/>
                          <a:cs typeface="Segoe UI"/>
                          <a:ea typeface="Segoe UI"/>
                        </a:rPr>
                        <a:t>الإخلاء والحصر</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مخطط الموقع</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[موقع نقطة التجمع] والمسار البديل</a:t>
                      </a:r>
                    </a:p>
                  </a:txBody>
                  <a:tcPr marL="109728" marR="109728" marT="45720" marB="45720" anchor="ctr">
                    <a:solidFill>
                      <a:srgbClr val="FFFFFF"/>
                    </a:solidFill>
                  </a:tcPr>
                </a:tc>
              </a:tr>
              <a:tr h="475488">
                <a:tc>
                  <a:txBody>
                    <a:bodyPr wrap="square"/>
                    <a:lstStyle/>
                    <a:p>
                      <a:pPr algn="r" rtl="1">
                        <a:lnSpc>
                          <a:spcPct val="108000"/>
                        </a:lnSpc>
                      </a:pPr>
                      <a:r>
                        <a:rPr sz="1050" b="0" i="0">
                          <a:solidFill>
                            <a:srgbClr val="12302E"/>
                          </a:solidFill>
                          <a:latin typeface="Segoe UI"/>
                          <a:cs typeface="Segoe UI"/>
                          <a:ea typeface="Segoe UI"/>
                        </a:rPr>
                        <a:t>التنسيق والاستجابة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الجهات المختصة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[أرقام الاتصال المعتمدة]</a:t>
                      </a:r>
                    </a:p>
                  </a:txBody>
                  <a:tcPr marL="109728" marR="109728" marT="45720" marB="45720" anchor="ctr">
                    <a:solidFill>
                      <a:srgbClr val="F7F3EA"/>
                    </a:solidFill>
                  </a:tcPr>
                </a:tc>
              </a:tr>
              <a:tr h="475488">
                <a:tc>
                  <a:txBody>
                    <a:bodyPr wrap="square"/>
                    <a:lstStyle/>
                    <a:p>
                      <a:pPr algn="r" rtl="1">
                        <a:lnSpc>
                          <a:spcPct val="108000"/>
                        </a:lnSpc>
                      </a:pPr>
                      <a:r>
                        <a:rPr sz="1050" b="0" i="0">
                          <a:solidFill>
                            <a:srgbClr val="12302E"/>
                          </a:solidFill>
                          <a:latin typeface="Segoe UI"/>
                          <a:cs typeface="Segoe UI"/>
                          <a:ea typeface="Segoe UI"/>
                        </a:rPr>
                        <a:t>قرار الإيقاف والاستئناف</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الشركة والجهة المختصة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[حدود الرياح والأمطار]</a:t>
                      </a:r>
                    </a:p>
                  </a:txBody>
                  <a:tcPr marL="109728" marR="109728" marT="45720" marB="45720" anchor="ctr">
                    <a:solidFill>
                      <a:srgbClr val="FFFFFF"/>
                    </a:solidFill>
                  </a:tcPr>
                </a:tc>
              </a:tr>
              <a:tr h="475488">
                <a:tc>
                  <a:txBody>
                    <a:bodyPr wrap="square"/>
                    <a:lstStyle/>
                    <a:p>
                      <a:pPr algn="r" rtl="1">
                        <a:lnSpc>
                          <a:spcPct val="108000"/>
                        </a:lnSpc>
                      </a:pPr>
                      <a:r>
                        <a:rPr sz="1050" b="0" i="0">
                          <a:solidFill>
                            <a:srgbClr val="12302E"/>
                          </a:solidFill>
                          <a:latin typeface="Segoe UI"/>
                          <a:cs typeface="Segoe UI"/>
                          <a:ea typeface="Segoe UI"/>
                        </a:rPr>
                        <a:t>التوثيق والمراجعة</a:t>
                      </a:r>
                    </a:p>
                  </a:txBody>
                  <a:tcPr marL="109728" marR="109728" marT="45720" marB="45720" anchor="ctr">
                    <a:solidFill>
                      <a:srgbClr val="F7F3EA"/>
                    </a:solidFill>
                  </a:tcPr>
                </a:tc>
                <a:tc>
                  <a:txBody>
                    <a:bodyPr wrap="square"/>
                    <a:lstStyle/>
                    <a:p>
                      <a:pPr algn="r" rtl="1">
                        <a:lnSpc>
                          <a:spcPct val="108000"/>
                        </a:lnSpc>
                      </a:pPr>
                      <a:r>
                        <a:rPr sz="1050" b="0" i="0">
                          <a:solidFill>
                            <a:srgbClr val="12302E"/>
                          </a:solidFill>
                          <a:latin typeface="Segoe UI"/>
                          <a:cs typeface="Segoe UI"/>
                          <a:ea typeface="Segoe UI"/>
                        </a:rPr>
                        <a:t>العقد وسياسة الشركة</a:t>
                      </a:r>
                    </a:p>
                  </a:txBody>
                  <a:tcPr marL="109728" marR="109728" marT="45720" marB="45720" anchor="ctr">
                    <a:solidFill>
                      <a:srgbClr val="F7F3EA"/>
                    </a:solidFill>
                  </a:tcPr>
                </a:tc>
                <a:tc>
                  <a:txBody>
                    <a:bodyPr wrap="square"/>
                    <a:lstStyle/>
                    <a:p>
                      <a:pPr algn="r" rtl="1">
                        <a:lnSpc>
                          <a:spcPct val="108000"/>
                        </a:lnSpc>
                      </a:pPr>
                      <a:r>
                        <a:rPr sz="1050" b="1" i="0">
                          <a:solidFill>
                            <a:srgbClr val="12302E"/>
                          </a:solidFill>
                          <a:latin typeface="Segoe UI"/>
                          <a:cs typeface="Segoe UI"/>
                          <a:ea typeface="Segoe UI"/>
                        </a:rPr>
                        <a:t>[مدة حفظ السجلات]</a:t>
                      </a:r>
                    </a:p>
                  </a:txBody>
                  <a:tcPr marL="109728" marR="109728" marT="45720" marB="45720" anchor="ctr">
                    <a:solidFill>
                      <a:srgbClr val="F7F3EA"/>
                    </a:solidFill>
                  </a:tcPr>
                </a:tc>
              </a:tr>
              <a:tr h="475488">
                <a:tc>
                  <a:txBody>
                    <a:bodyPr wrap="square"/>
                    <a:lstStyle/>
                    <a:p>
                      <a:pPr algn="r" rtl="1">
                        <a:lnSpc>
                          <a:spcPct val="108000"/>
                        </a:lnSpc>
                      </a:pPr>
                      <a:r>
                        <a:rPr sz="1050" b="0" i="0">
                          <a:solidFill>
                            <a:srgbClr val="12302E"/>
                          </a:solidFill>
                          <a:latin typeface="Segoe UI"/>
                          <a:cs typeface="Segoe UI"/>
                          <a:ea typeface="Segoe UI"/>
                        </a:rPr>
                        <a:t>بدء التشغيل</a:t>
                      </a:r>
                    </a:p>
                  </a:txBody>
                  <a:tcPr marL="109728" marR="109728" marT="45720" marB="45720" anchor="ctr">
                    <a:solidFill>
                      <a:srgbClr val="FFFFFF"/>
                    </a:solidFill>
                  </a:tcPr>
                </a:tc>
                <a:tc>
                  <a:txBody>
                    <a:bodyPr wrap="square"/>
                    <a:lstStyle/>
                    <a:p>
                      <a:pPr algn="r" rtl="1">
                        <a:lnSpc>
                          <a:spcPct val="108000"/>
                        </a:lnSpc>
                      </a:pPr>
                      <a:r>
                        <a:rPr sz="1050" b="0" i="0">
                          <a:solidFill>
                            <a:srgbClr val="12302E"/>
                          </a:solidFill>
                          <a:latin typeface="Segoe UI"/>
                          <a:cs typeface="Segoe UI"/>
                          <a:ea typeface="Segoe UI"/>
                        </a:rPr>
                        <a:t>الجهة المنظمة</a:t>
                      </a:r>
                    </a:p>
                  </a:txBody>
                  <a:tcPr marL="109728" marR="109728" marT="45720" marB="45720" anchor="ctr">
                    <a:solidFill>
                      <a:srgbClr val="FFFFFF"/>
                    </a:solidFill>
                  </a:tcPr>
                </a:tc>
                <a:tc>
                  <a:txBody>
                    <a:bodyPr wrap="square"/>
                    <a:lstStyle/>
                    <a:p>
                      <a:pPr algn="r" rtl="1">
                        <a:lnSpc>
                          <a:spcPct val="108000"/>
                        </a:lnSpc>
                      </a:pPr>
                      <a:r>
                        <a:rPr sz="1050" b="1" i="0">
                          <a:solidFill>
                            <a:srgbClr val="12302E"/>
                          </a:solidFill>
                          <a:latin typeface="Segoe UI"/>
                          <a:cs typeface="Segoe UI"/>
                          <a:ea typeface="Segoe UI"/>
                        </a:rPr>
                        <a:t>[التراخيص والموافقات المطلوبة]</a:t>
                      </a:r>
                    </a:p>
                  </a:txBody>
                  <a:tcPr marL="109728" marR="109728" marT="45720" marB="45720" anchor="ctr">
                    <a:solidFill>
                      <a:srgbClr val="FFFFFF"/>
                    </a:solidFill>
                  </a:tcPr>
                </a:tc>
              </a:tr>
            </a:tbl>
          </a:graphicData>
        </a:graphic>
      </p:graphicFrame>
      <p:sp>
        <p:nvSpPr>
          <p:cNvPr id="10" name="Rectangle 9"/>
          <p:cNvSpPr/>
          <p:nvPr/>
        </p:nvSpPr>
        <p:spPr>
          <a:xfrm>
            <a:off x="685800" y="6217920"/>
            <a:ext cx="50292" cy="329184"/>
          </a:xfrm>
          <a:prstGeom prst="rect">
            <a:avLst/>
          </a:prstGeom>
          <a:solidFill>
            <a:srgbClr val="A961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6236207"/>
            <a:ext cx="10579608" cy="347472"/>
          </a:xfrm>
          <a:prstGeom prst="rect">
            <a:avLst/>
          </a:prstGeom>
          <a:noFill/>
        </p:spPr>
        <p:txBody>
          <a:bodyPr wrap="square" anchor="t" lIns="0" rIns="0" tIns="0" bIns="0">
            <a:spAutoFit/>
          </a:bodyPr>
          <a:lstStyle/>
          <a:p>
            <a:pPr algn="r" rtl="1">
              <a:lnSpc>
                <a:spcPct val="115000"/>
              </a:lnSpc>
              <a:spcAft>
                <a:spcPts val="0"/>
              </a:spcAft>
            </a:pPr>
            <a:r>
              <a:rPr sz="1050" b="1" i="0">
                <a:solidFill>
                  <a:srgbClr val="A9614B"/>
                </a:solidFill>
                <a:latin typeface="Segoe UI"/>
                <a:cs typeface="Segoe UI"/>
                <a:ea typeface="Segoe UI"/>
              </a:rPr>
              <a:t>الخطة استرشادية وتحتاج مواءمة واعتماداً بحسب متطلبات كل موقع وعقد والجهات المختصة قبل التشغيل.</a:t>
            </a:r>
          </a:p>
        </p:txBody>
      </p:sp>
      <p:sp>
        <p:nvSpPr>
          <p:cNvPr id="12" name="Rounded Rectangle 11"/>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logo_ibn_salman.png"/>
          <p:cNvPicPr>
            <a:picLocks noChangeAspect="1"/>
          </p:cNvPicPr>
          <p:nvPr/>
        </p:nvPicPr>
        <p:blipFill>
          <a:blip r:embed="rId2"/>
          <a:stretch>
            <a:fillRect/>
          </a:stretch>
        </p:blipFill>
        <p:spPr>
          <a:xfrm>
            <a:off x="10661904" y="237744"/>
            <a:ext cx="749808" cy="347472"/>
          </a:xfrm>
          <a:prstGeom prst="rect">
            <a:avLst/>
          </a:prstGeom>
        </p:spPr>
      </p:pic>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hero_festival.png"/>
          <p:cNvPicPr>
            <a:picLocks noChangeAspect="1"/>
          </p:cNvPicPr>
          <p:nvPr/>
        </p:nvPicPr>
        <p:blipFill>
          <a:blip r:embed="rId2"/>
          <a:srcRect l="34000"/>
          <a:stretch>
            <a:fillRect/>
          </a:stretch>
        </p:blipFill>
        <p:spPr>
          <a:xfrm>
            <a:off x="6035040" y="0"/>
            <a:ext cx="6156655" cy="6858000"/>
          </a:xfrm>
          <a:prstGeom prst="rect">
            <a:avLst/>
          </a:prstGeom>
        </p:spPr>
      </p:pic>
      <p:sp>
        <p:nvSpPr>
          <p:cNvPr id="4" name="Rectangle 3"/>
          <p:cNvSpPr/>
          <p:nvPr/>
        </p:nvSpPr>
        <p:spPr>
          <a:xfrm>
            <a:off x="0" y="0"/>
            <a:ext cx="6053328" cy="6858000"/>
          </a:xfrm>
          <a:prstGeom prst="rect">
            <a:avLst/>
          </a:prstGeom>
          <a:solidFill>
            <a:srgbClr val="1230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998464" y="0"/>
            <a:ext cx="54864" cy="6858000"/>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103120"/>
            <a:ext cx="4892040" cy="1417320"/>
          </a:xfrm>
          <a:prstGeom prst="rect">
            <a:avLst/>
          </a:prstGeom>
          <a:noFill/>
        </p:spPr>
        <p:txBody>
          <a:bodyPr wrap="square" anchor="t" lIns="0" rIns="0" tIns="0" bIns="0">
            <a:spAutoFit/>
          </a:bodyPr>
          <a:lstStyle/>
          <a:p>
            <a:pPr algn="r" rtl="1">
              <a:lnSpc>
                <a:spcPct val="106000"/>
              </a:lnSpc>
              <a:spcAft>
                <a:spcPts val="0"/>
              </a:spcAft>
            </a:pPr>
            <a:r>
              <a:rPr sz="3200" b="1" i="0">
                <a:solidFill>
                  <a:srgbClr val="FFFFFF"/>
                </a:solidFill>
                <a:latin typeface="Segoe UI"/>
                <a:cs typeface="Segoe UI"/>
                <a:ea typeface="Segoe UI"/>
              </a:rPr>
              <a:t>السلامة شرط للتنفيذ، لا بند إضافي</a:t>
            </a:r>
          </a:p>
        </p:txBody>
      </p:sp>
      <p:sp>
        <p:nvSpPr>
          <p:cNvPr id="7" name="Rectangle 6"/>
          <p:cNvSpPr/>
          <p:nvPr/>
        </p:nvSpPr>
        <p:spPr>
          <a:xfrm>
            <a:off x="4480560" y="3639312"/>
            <a:ext cx="1280160" cy="50292"/>
          </a:xfrm>
          <a:prstGeom prst="rect">
            <a:avLst/>
          </a:prstGeom>
          <a:solidFill>
            <a:srgbClr val="C2A1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3877056"/>
            <a:ext cx="4892040" cy="1005840"/>
          </a:xfrm>
          <a:prstGeom prst="rect">
            <a:avLst/>
          </a:prstGeom>
          <a:noFill/>
        </p:spPr>
        <p:txBody>
          <a:bodyPr wrap="square" anchor="t" lIns="0" rIns="0" tIns="0" bIns="0">
            <a:spAutoFit/>
          </a:bodyPr>
          <a:lstStyle/>
          <a:p>
            <a:pPr algn="r" rtl="1">
              <a:lnSpc>
                <a:spcPct val="142000"/>
              </a:lnSpc>
              <a:spcAft>
                <a:spcPts val="0"/>
              </a:spcAft>
            </a:pPr>
            <a:r>
              <a:rPr sz="1250" b="0" i="0">
                <a:solidFill>
                  <a:srgbClr val="E4DCCB"/>
                </a:solidFill>
                <a:latin typeface="Segoe UI"/>
                <a:cs typeface="Segoe UI"/>
                <a:ea typeface="Segoe UI"/>
              </a:rPr>
              <a:t>كل فعالية تُخطَّط بحدود سلامة مكتوبة، وكل استثناء يحتاج قراراً موثّقاً، وكل ملاحظة تُغلق قبل الفعالية التالية.</a:t>
            </a:r>
          </a:p>
        </p:txBody>
      </p:sp>
      <p:sp>
        <p:nvSpPr>
          <p:cNvPr id="9" name="TextBox 8"/>
          <p:cNvSpPr txBox="1"/>
          <p:nvPr/>
        </p:nvSpPr>
        <p:spPr>
          <a:xfrm>
            <a:off x="868680" y="5440680"/>
            <a:ext cx="4892040" cy="566928"/>
          </a:xfrm>
          <a:prstGeom prst="rect">
            <a:avLst/>
          </a:prstGeom>
          <a:noFill/>
        </p:spPr>
        <p:txBody>
          <a:bodyPr wrap="square" anchor="t" lIns="0" rIns="0" tIns="0" bIns="0">
            <a:spAutoFit/>
          </a:bodyPr>
          <a:lstStyle/>
          <a:p>
            <a:pPr algn="r" rtl="1">
              <a:lnSpc>
                <a:spcPct val="135000"/>
              </a:lnSpc>
              <a:spcAft>
                <a:spcPts val="0"/>
              </a:spcAft>
            </a:pPr>
            <a:r>
              <a:rPr sz="900" b="1" i="0">
                <a:solidFill>
                  <a:srgbClr val="E3CFA3"/>
                </a:solidFill>
                <a:latin typeface="Segoe UI"/>
                <a:cs typeface="Segoe UI"/>
                <a:ea typeface="Segoe UI"/>
              </a:rPr>
              <a:t>شركة ابن سلمان لتنظيم وإدارة المهرجانات والمعارض والحفلات</a:t>
            </a:r>
          </a:p>
        </p:txBody>
      </p:sp>
      <p:sp>
        <p:nvSpPr>
          <p:cNvPr id="10" name="Rounded Rectangle 9"/>
          <p:cNvSpPr/>
          <p:nvPr/>
        </p:nvSpPr>
        <p:spPr>
          <a:xfrm>
            <a:off x="10570464" y="201168"/>
            <a:ext cx="932688" cy="42062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logo_ibn_salman.png"/>
          <p:cNvPicPr>
            <a:picLocks noChangeAspect="1"/>
          </p:cNvPicPr>
          <p:nvPr/>
        </p:nvPicPr>
        <p:blipFill>
          <a:blip r:embed="rId3"/>
          <a:stretch>
            <a:fillRect/>
          </a:stretch>
        </p:blipFill>
        <p:spPr>
          <a:xfrm>
            <a:off x="10661904" y="237744"/>
            <a:ext cx="749808" cy="3474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